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4">
  <p:sldMasterIdLst>
    <p:sldMasterId id="2147483660" r:id="rId2"/>
    <p:sldMasterId id="2147483673" r:id="rId3"/>
  </p:sldMasterIdLst>
  <p:notesMasterIdLst>
    <p:notesMasterId r:id="rId88"/>
  </p:notesMasterIdLst>
  <p:handoutMasterIdLst>
    <p:handoutMasterId r:id="rId89"/>
  </p:handoutMasterIdLst>
  <p:sldIdLst>
    <p:sldId id="394" r:id="rId4"/>
    <p:sldId id="395" r:id="rId5"/>
    <p:sldId id="539" r:id="rId6"/>
    <p:sldId id="541" r:id="rId7"/>
    <p:sldId id="542" r:id="rId8"/>
    <p:sldId id="540" r:id="rId9"/>
    <p:sldId id="546" r:id="rId10"/>
    <p:sldId id="547" r:id="rId11"/>
    <p:sldId id="582" r:id="rId12"/>
    <p:sldId id="548" r:id="rId13"/>
    <p:sldId id="581" r:id="rId14"/>
    <p:sldId id="549" r:id="rId15"/>
    <p:sldId id="550" r:id="rId16"/>
    <p:sldId id="551" r:id="rId17"/>
    <p:sldId id="552" r:id="rId18"/>
    <p:sldId id="553" r:id="rId19"/>
    <p:sldId id="583" r:id="rId20"/>
    <p:sldId id="554" r:id="rId21"/>
    <p:sldId id="555" r:id="rId22"/>
    <p:sldId id="584" r:id="rId23"/>
    <p:sldId id="558" r:id="rId24"/>
    <p:sldId id="557" r:id="rId25"/>
    <p:sldId id="556" r:id="rId26"/>
    <p:sldId id="559" r:id="rId27"/>
    <p:sldId id="560" r:id="rId28"/>
    <p:sldId id="561" r:id="rId29"/>
    <p:sldId id="562" r:id="rId30"/>
    <p:sldId id="563" r:id="rId31"/>
    <p:sldId id="564" r:id="rId32"/>
    <p:sldId id="565" r:id="rId33"/>
    <p:sldId id="566" r:id="rId34"/>
    <p:sldId id="567" r:id="rId35"/>
    <p:sldId id="568" r:id="rId36"/>
    <p:sldId id="569" r:id="rId37"/>
    <p:sldId id="570" r:id="rId38"/>
    <p:sldId id="571" r:id="rId39"/>
    <p:sldId id="572" r:id="rId40"/>
    <p:sldId id="573" r:id="rId41"/>
    <p:sldId id="574" r:id="rId42"/>
    <p:sldId id="575" r:id="rId43"/>
    <p:sldId id="576" r:id="rId44"/>
    <p:sldId id="577" r:id="rId45"/>
    <p:sldId id="578" r:id="rId46"/>
    <p:sldId id="492" r:id="rId47"/>
    <p:sldId id="506" r:id="rId48"/>
    <p:sldId id="500" r:id="rId49"/>
    <p:sldId id="515" r:id="rId50"/>
    <p:sldId id="579" r:id="rId51"/>
    <p:sldId id="580" r:id="rId52"/>
    <p:sldId id="585" r:id="rId53"/>
    <p:sldId id="586" r:id="rId54"/>
    <p:sldId id="587" r:id="rId55"/>
    <p:sldId id="588" r:id="rId56"/>
    <p:sldId id="589" r:id="rId57"/>
    <p:sldId id="590" r:id="rId58"/>
    <p:sldId id="522" r:id="rId59"/>
    <p:sldId id="524" r:id="rId60"/>
    <p:sldId id="591" r:id="rId61"/>
    <p:sldId id="514" r:id="rId62"/>
    <p:sldId id="516" r:id="rId63"/>
    <p:sldId id="592" r:id="rId64"/>
    <p:sldId id="526" r:id="rId65"/>
    <p:sldId id="593" r:id="rId66"/>
    <p:sldId id="595" r:id="rId67"/>
    <p:sldId id="596" r:id="rId68"/>
    <p:sldId id="594" r:id="rId69"/>
    <p:sldId id="531" r:id="rId70"/>
    <p:sldId id="535" r:id="rId71"/>
    <p:sldId id="537" r:id="rId72"/>
    <p:sldId id="536" r:id="rId73"/>
    <p:sldId id="528" r:id="rId74"/>
    <p:sldId id="532" r:id="rId75"/>
    <p:sldId id="505" r:id="rId76"/>
    <p:sldId id="488" r:id="rId77"/>
    <p:sldId id="598" r:id="rId78"/>
    <p:sldId id="599" r:id="rId79"/>
    <p:sldId id="600" r:id="rId80"/>
    <p:sldId id="601" r:id="rId81"/>
    <p:sldId id="543" r:id="rId82"/>
    <p:sldId id="602" r:id="rId83"/>
    <p:sldId id="603" r:id="rId84"/>
    <p:sldId id="597" r:id="rId85"/>
    <p:sldId id="442" r:id="rId86"/>
    <p:sldId id="393" r:id="rId8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C9E"/>
    <a:srgbClr val="FBEEDC"/>
    <a:srgbClr val="FBEEC9"/>
    <a:srgbClr val="603A14"/>
    <a:srgbClr val="E85C0E"/>
    <a:srgbClr val="BAB398"/>
    <a:srgbClr val="ADA485"/>
    <a:srgbClr val="C6C0AA"/>
    <a:srgbClr val="663606"/>
    <a:srgbClr val="6631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9" autoAdjust="0"/>
    <p:restoredTop sz="84416" autoAdjust="0"/>
  </p:normalViewPr>
  <p:slideViewPr>
    <p:cSldViewPr>
      <p:cViewPr varScale="1">
        <p:scale>
          <a:sx n="96" d="100"/>
          <a:sy n="96" d="100"/>
        </p:scale>
        <p:origin x="852"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handoutMaster" Target="handoutMasters/handout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1.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24-Oct-16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24-Oct-16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http://docs.oracle.com/javaee/6/tutorial/doc/giplj.html</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2834999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49</a:t>
            </a:fld>
            <a:endParaRPr lang="en-US" dirty="0"/>
          </a:p>
        </p:txBody>
      </p:sp>
    </p:spTree>
    <p:extLst>
      <p:ext uri="{BB962C8B-B14F-4D97-AF65-F5344CB8AC3E}">
        <p14:creationId xmlns:p14="http://schemas.microsoft.com/office/powerpoint/2010/main" val="3834837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50</a:t>
            </a:fld>
            <a:endParaRPr lang="en-US" dirty="0"/>
          </a:p>
        </p:txBody>
      </p:sp>
    </p:spTree>
    <p:extLst>
      <p:ext uri="{BB962C8B-B14F-4D97-AF65-F5344CB8AC3E}">
        <p14:creationId xmlns:p14="http://schemas.microsoft.com/office/powerpoint/2010/main" val="2746067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51</a:t>
            </a:fld>
            <a:endParaRPr lang="en-US" dirty="0"/>
          </a:p>
        </p:txBody>
      </p:sp>
    </p:spTree>
    <p:extLst>
      <p:ext uri="{BB962C8B-B14F-4D97-AF65-F5344CB8AC3E}">
        <p14:creationId xmlns:p14="http://schemas.microsoft.com/office/powerpoint/2010/main" val="58091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52</a:t>
            </a:fld>
            <a:endParaRPr lang="en-US" dirty="0"/>
          </a:p>
        </p:txBody>
      </p:sp>
    </p:spTree>
    <p:extLst>
      <p:ext uri="{BB962C8B-B14F-4D97-AF65-F5344CB8AC3E}">
        <p14:creationId xmlns:p14="http://schemas.microsoft.com/office/powerpoint/2010/main" val="3321079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53</a:t>
            </a:fld>
            <a:endParaRPr lang="en-US" dirty="0"/>
          </a:p>
        </p:txBody>
      </p:sp>
    </p:spTree>
    <p:extLst>
      <p:ext uri="{BB962C8B-B14F-4D97-AF65-F5344CB8AC3E}">
        <p14:creationId xmlns:p14="http://schemas.microsoft.com/office/powerpoint/2010/main" val="3276335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54</a:t>
            </a:fld>
            <a:endParaRPr lang="en-US" dirty="0"/>
          </a:p>
        </p:txBody>
      </p:sp>
    </p:spTree>
    <p:extLst>
      <p:ext uri="{BB962C8B-B14F-4D97-AF65-F5344CB8AC3E}">
        <p14:creationId xmlns:p14="http://schemas.microsoft.com/office/powerpoint/2010/main" val="13171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55</a:t>
            </a:fld>
            <a:endParaRPr lang="en-US" dirty="0"/>
          </a:p>
        </p:txBody>
      </p:sp>
    </p:spTree>
    <p:extLst>
      <p:ext uri="{BB962C8B-B14F-4D97-AF65-F5344CB8AC3E}">
        <p14:creationId xmlns:p14="http://schemas.microsoft.com/office/powerpoint/2010/main" val="1735503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58</a:t>
            </a:fld>
            <a:endParaRPr lang="en-US" dirty="0"/>
          </a:p>
        </p:txBody>
      </p:sp>
    </p:spTree>
    <p:extLst>
      <p:ext uri="{BB962C8B-B14F-4D97-AF65-F5344CB8AC3E}">
        <p14:creationId xmlns:p14="http://schemas.microsoft.com/office/powerpoint/2010/main" val="341904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61</a:t>
            </a:fld>
            <a:endParaRPr lang="en-US" dirty="0"/>
          </a:p>
        </p:txBody>
      </p:sp>
    </p:spTree>
    <p:extLst>
      <p:ext uri="{BB962C8B-B14F-4D97-AF65-F5344CB8AC3E}">
        <p14:creationId xmlns:p14="http://schemas.microsoft.com/office/powerpoint/2010/main" val="3123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55409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63</a:t>
            </a:fld>
            <a:endParaRPr lang="en-US" dirty="0"/>
          </a:p>
        </p:txBody>
      </p:sp>
    </p:spTree>
    <p:extLst>
      <p:ext uri="{BB962C8B-B14F-4D97-AF65-F5344CB8AC3E}">
        <p14:creationId xmlns:p14="http://schemas.microsoft.com/office/powerpoint/2010/main" val="2459926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64</a:t>
            </a:fld>
            <a:endParaRPr lang="en-US" dirty="0"/>
          </a:p>
        </p:txBody>
      </p:sp>
    </p:spTree>
    <p:extLst>
      <p:ext uri="{BB962C8B-B14F-4D97-AF65-F5344CB8AC3E}">
        <p14:creationId xmlns:p14="http://schemas.microsoft.com/office/powerpoint/2010/main" val="2918536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65</a:t>
            </a:fld>
            <a:endParaRPr lang="en-US" dirty="0"/>
          </a:p>
        </p:txBody>
      </p:sp>
    </p:spTree>
    <p:extLst>
      <p:ext uri="{BB962C8B-B14F-4D97-AF65-F5344CB8AC3E}">
        <p14:creationId xmlns:p14="http://schemas.microsoft.com/office/powerpoint/2010/main" val="3133815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5569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9494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6590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7549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6896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81</a:t>
            </a:fld>
            <a:endParaRPr lang="en-US" dirty="0"/>
          </a:p>
        </p:txBody>
      </p:sp>
    </p:spTree>
    <p:extLst>
      <p:ext uri="{BB962C8B-B14F-4D97-AF65-F5344CB8AC3E}">
        <p14:creationId xmlns:p14="http://schemas.microsoft.com/office/powerpoint/2010/main" val="1218130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890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3232598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2129277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84</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179606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3945262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effectLst/>
                <a:latin typeface="+mn-lt"/>
                <a:ea typeface="+mn-ea"/>
                <a:cs typeface="+mn-cs"/>
              </a:rPr>
              <a:t>The difference between a pooled bean and a cached bean is that pooled beans are all equivalent and indistinguishable from one another. Cached beans, on the contrary, contain conversational state in the case of </a:t>
            </a:r>
            <a:r>
              <a:rPr lang="en-US" sz="1600" b="0" i="0" kern="1200" dirty="0" err="1" smtClean="0">
                <a:solidFill>
                  <a:schemeClr val="tx1"/>
                </a:solidFill>
                <a:effectLst/>
                <a:latin typeface="+mn-lt"/>
                <a:ea typeface="+mn-ea"/>
                <a:cs typeface="+mn-cs"/>
              </a:rPr>
              <a:t>stateful</a:t>
            </a:r>
            <a:r>
              <a:rPr lang="en-US" sz="1600" b="0" i="0" kern="1200" dirty="0" smtClean="0">
                <a:solidFill>
                  <a:schemeClr val="tx1"/>
                </a:solidFill>
                <a:effectLst/>
                <a:latin typeface="+mn-lt"/>
                <a:ea typeface="+mn-ea"/>
                <a:cs typeface="+mn-cs"/>
              </a:rPr>
              <a:t> session beans, and are associated with a primary key in the case of entity beans. Entity beans are removed from the pool and added to the cache on </a:t>
            </a:r>
            <a:r>
              <a:rPr lang="en-US" sz="1600" b="0" i="0" kern="1200" dirty="0" err="1" smtClean="0">
                <a:solidFill>
                  <a:schemeClr val="tx1"/>
                </a:solidFill>
                <a:effectLst/>
                <a:latin typeface="+mn-lt"/>
                <a:ea typeface="+mn-ea"/>
                <a:cs typeface="+mn-cs"/>
              </a:rPr>
              <a:t>ejbActivate</a:t>
            </a:r>
            <a:r>
              <a:rPr lang="en-US" sz="1600" b="0" i="0" kern="1200" dirty="0" smtClean="0">
                <a:solidFill>
                  <a:schemeClr val="tx1"/>
                </a:solidFill>
                <a:effectLst/>
                <a:latin typeface="+mn-lt"/>
                <a:ea typeface="+mn-ea"/>
                <a:cs typeface="+mn-cs"/>
              </a:rPr>
              <a:t>() and removed from the cache and added to the pool </a:t>
            </a:r>
            <a:r>
              <a:rPr lang="en-US" sz="1600" b="0" i="0" kern="1200" dirty="0" err="1" smtClean="0">
                <a:solidFill>
                  <a:schemeClr val="tx1"/>
                </a:solidFill>
                <a:effectLst/>
                <a:latin typeface="+mn-lt"/>
                <a:ea typeface="+mn-ea"/>
                <a:cs typeface="+mn-cs"/>
              </a:rPr>
              <a:t>onejbPassivate</a:t>
            </a:r>
            <a:r>
              <a:rPr lang="en-US" sz="1600" b="0" i="0" kern="1200" dirty="0" smtClean="0">
                <a:solidFill>
                  <a:schemeClr val="tx1"/>
                </a:solidFill>
                <a:effectLst/>
                <a:latin typeface="+mn-lt"/>
                <a:ea typeface="+mn-ea"/>
                <a:cs typeface="+mn-cs"/>
              </a:rPr>
              <a:t>(). </a:t>
            </a:r>
            <a:r>
              <a:rPr lang="en-US" sz="1600" b="0" i="0" kern="1200" dirty="0" err="1" smtClean="0">
                <a:solidFill>
                  <a:schemeClr val="tx1"/>
                </a:solidFill>
                <a:effectLst/>
                <a:latin typeface="+mn-lt"/>
                <a:ea typeface="+mn-ea"/>
                <a:cs typeface="+mn-cs"/>
              </a:rPr>
              <a:t>ejbActivate</a:t>
            </a:r>
            <a:r>
              <a:rPr lang="en-US" sz="1600" b="0" i="0" kern="1200" dirty="0" smtClean="0">
                <a:solidFill>
                  <a:schemeClr val="tx1"/>
                </a:solidFill>
                <a:effectLst/>
                <a:latin typeface="+mn-lt"/>
                <a:ea typeface="+mn-ea"/>
                <a:cs typeface="+mn-cs"/>
              </a:rPr>
              <a:t>() is called by the container when a needed entity bean is not in the cache. </a:t>
            </a:r>
            <a:r>
              <a:rPr lang="en-US" sz="1600" b="0" i="0" kern="1200" dirty="0" err="1" smtClean="0">
                <a:solidFill>
                  <a:schemeClr val="tx1"/>
                </a:solidFill>
                <a:effectLst/>
                <a:latin typeface="+mn-lt"/>
                <a:ea typeface="+mn-ea"/>
                <a:cs typeface="+mn-cs"/>
              </a:rPr>
              <a:t>ejbPassivate</a:t>
            </a:r>
            <a:r>
              <a:rPr lang="en-US" sz="1600" b="0" i="0" kern="1200" dirty="0" smtClean="0">
                <a:solidFill>
                  <a:schemeClr val="tx1"/>
                </a:solidFill>
                <a:effectLst/>
                <a:latin typeface="+mn-lt"/>
                <a:ea typeface="+mn-ea"/>
                <a:cs typeface="+mn-cs"/>
              </a:rPr>
              <a:t>() is called by the container when the cache grows beyond its configured limits.</a:t>
            </a:r>
          </a:p>
          <a:p>
            <a:r>
              <a:rPr lang="en-US" dirty="0" smtClean="0"/>
              <a:t/>
            </a:r>
            <a:br>
              <a:rPr lang="en-US" dirty="0" smtClean="0"/>
            </a:b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54157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40</a:t>
            </a:fld>
            <a:endParaRPr lang="en-US" dirty="0"/>
          </a:p>
        </p:txBody>
      </p:sp>
    </p:spTree>
    <p:extLst>
      <p:ext uri="{BB962C8B-B14F-4D97-AF65-F5344CB8AC3E}">
        <p14:creationId xmlns:p14="http://schemas.microsoft.com/office/powerpoint/2010/main" val="3814698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370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42</a:t>
            </a:fld>
            <a:endParaRPr lang="en-US" dirty="0"/>
          </a:p>
        </p:txBody>
      </p:sp>
    </p:spTree>
    <p:extLst>
      <p:ext uri="{BB962C8B-B14F-4D97-AF65-F5344CB8AC3E}">
        <p14:creationId xmlns:p14="http://schemas.microsoft.com/office/powerpoint/2010/main" val="1630275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24-Oct-16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276040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24-Oct-16</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61788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81028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2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9613940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24-Oct-16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24-Oct-16</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202852049"/>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jb-spec.java.net/" TargetMode="External"/><Relationship Id="rId2" Type="http://schemas.openxmlformats.org/officeDocument/2006/relationships/hyperlink" Target="http://www.cdi-spec.or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Java_Message_Service" TargetMode="External"/><Relationship Id="rId13" Type="http://schemas.openxmlformats.org/officeDocument/2006/relationships/hyperlink" Target="https://en.wikipedia.org/wiki/Java_Naming_and_Directory_Interface" TargetMode="External"/><Relationship Id="rId18" Type="http://schemas.openxmlformats.org/officeDocument/2006/relationships/hyperlink" Target="https://en.wikipedia.org/wiki/Java_Cryptography_Extension" TargetMode="External"/><Relationship Id="rId3" Type="http://schemas.openxmlformats.org/officeDocument/2006/relationships/hyperlink" Target="https://en.wikipedia.org/wiki/Transaction_processing" TargetMode="External"/><Relationship Id="rId21" Type="http://schemas.openxmlformats.org/officeDocument/2006/relationships/hyperlink" Target="https://en.wikipedia.org/wiki/Software_component" TargetMode="External"/><Relationship Id="rId7" Type="http://schemas.openxmlformats.org/officeDocument/2006/relationships/hyperlink" Target="https://en.wikipedia.org/wiki/Event-driven_programming" TargetMode="External"/><Relationship Id="rId12" Type="http://schemas.openxmlformats.org/officeDocument/2006/relationships/hyperlink" Target="https://en.wikipedia.org/wiki/Directory_service" TargetMode="External"/><Relationship Id="rId17" Type="http://schemas.openxmlformats.org/officeDocument/2006/relationships/hyperlink" Target="https://en.wikipedia.org/wiki/Computer_security" TargetMode="External"/><Relationship Id="rId2" Type="http://schemas.openxmlformats.org/officeDocument/2006/relationships/hyperlink" Target="https://en.wikipedia.org/wiki/Application_server" TargetMode="External"/><Relationship Id="rId16" Type="http://schemas.openxmlformats.org/officeDocument/2006/relationships/hyperlink" Target="https://en.wikipedia.org/wiki/Web_service" TargetMode="External"/><Relationship Id="rId20" Type="http://schemas.openxmlformats.org/officeDocument/2006/relationships/hyperlink" Target="https://en.wikipedia.org/wiki/Software_deployment" TargetMode="External"/><Relationship Id="rId1" Type="http://schemas.openxmlformats.org/officeDocument/2006/relationships/slideLayout" Target="../slideLayouts/slideLayout2.xml"/><Relationship Id="rId6" Type="http://schemas.openxmlformats.org/officeDocument/2006/relationships/hyperlink" Target="https://en.wikipedia.org/wiki/Concurrency_control" TargetMode="External"/><Relationship Id="rId11" Type="http://schemas.openxmlformats.org/officeDocument/2006/relationships/hyperlink" Target="https://en.wikipedia.org/wiki/Job_scheduler" TargetMode="External"/><Relationship Id="rId5" Type="http://schemas.openxmlformats.org/officeDocument/2006/relationships/hyperlink" Target="https://en.wikipedia.org/wiki/Java_Persistence_API" TargetMode="External"/><Relationship Id="rId15" Type="http://schemas.openxmlformats.org/officeDocument/2006/relationships/hyperlink" Target="https://en.wikipedia.org/wiki/RMI-IIOP" TargetMode="External"/><Relationship Id="rId10" Type="http://schemas.openxmlformats.org/officeDocument/2006/relationships/hyperlink" Target="https://en.wikipedia.org/wiki/Asynchronous_method_invocation" TargetMode="External"/><Relationship Id="rId19" Type="http://schemas.openxmlformats.org/officeDocument/2006/relationships/hyperlink" Target="https://en.wikipedia.org/wiki/Java_Authentication_and_Authorization_Service" TargetMode="External"/><Relationship Id="rId4" Type="http://schemas.openxmlformats.org/officeDocument/2006/relationships/hyperlink" Target="https://en.wikipedia.org/wiki/Persistence_(computer_science)" TargetMode="External"/><Relationship Id="rId9" Type="http://schemas.openxmlformats.org/officeDocument/2006/relationships/hyperlink" Target="https://en.wikipedia.org/wiki/Java_EE_Connector_Architecture" TargetMode="External"/><Relationship Id="rId14" Type="http://schemas.openxmlformats.org/officeDocument/2006/relationships/hyperlink" Target="https://en.wikipedia.org/wiki/Remote_procedure_call"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tutorialspoint.com/ejb/ejb_stateless_beans.htm" TargetMode="External"/><Relationship Id="rId2" Type="http://schemas.openxmlformats.org/officeDocument/2006/relationships/hyperlink" Target="https://www.tutorialspoint.com/ejb/ejb_stateful_beans.htm" TargetMode="External"/><Relationship Id="rId1" Type="http://schemas.openxmlformats.org/officeDocument/2006/relationships/slideLayout" Target="../slideLayouts/slideLayout2.xml"/><Relationship Id="rId5" Type="http://schemas.openxmlformats.org/officeDocument/2006/relationships/hyperlink" Target="https://www.tutorialspoint.com/ejb/ejb_message_driven_beans.htm" TargetMode="External"/><Relationship Id="rId4" Type="http://schemas.openxmlformats.org/officeDocument/2006/relationships/hyperlink" Target="https://www.tutorialspoint.com/ejb/ejb_persistence.ht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3" Type="http://schemas.openxmlformats.org/officeDocument/2006/relationships/hyperlink" Target="https://softuni.bg/courses/software-technologies"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719740"/>
            <a:ext cx="8125251" cy="1171552"/>
          </a:xfrm>
        </p:spPr>
        <p:txBody>
          <a:bodyPr>
            <a:normAutofit fontScale="90000"/>
          </a:bodyPr>
          <a:lstStyle/>
          <a:p>
            <a:r>
              <a:rPr lang="en-US" dirty="0" smtClean="0"/>
              <a:t>EJB (Enterprise Java Beans)</a:t>
            </a:r>
            <a:br>
              <a:rPr lang="en-US" dirty="0" smtClean="0"/>
            </a:br>
            <a:r>
              <a:rPr lang="en-US" dirty="0" smtClean="0"/>
              <a:t>JPA (Java Persistence API)</a:t>
            </a:r>
            <a:br>
              <a:rPr lang="en-US" dirty="0" smtClean="0"/>
            </a:br>
            <a:endParaRPr lang="en-US" dirty="0"/>
          </a:p>
        </p:txBody>
      </p:sp>
      <p:sp>
        <p:nvSpPr>
          <p:cNvPr id="6" name="Subtitle 5"/>
          <p:cNvSpPr>
            <a:spLocks noGrp="1"/>
          </p:cNvSpPr>
          <p:nvPr>
            <p:ph type="subTitle" idx="1"/>
          </p:nvPr>
        </p:nvSpPr>
        <p:spPr>
          <a:xfrm>
            <a:off x="3351212" y="1919484"/>
            <a:ext cx="8125251" cy="1357116"/>
          </a:xfrm>
        </p:spPr>
        <p:txBody>
          <a:bodyPr>
            <a:normAutofit/>
          </a:bodyPr>
          <a:lstStyle/>
          <a:p>
            <a:r>
              <a:rPr lang="en-US" dirty="0" smtClean="0"/>
              <a:t>EJB, Java </a:t>
            </a:r>
            <a:r>
              <a:rPr lang="en-US" dirty="0"/>
              <a:t>ORM, JPA and Hibernate</a:t>
            </a:r>
            <a:br>
              <a:rPr lang="en-US" dirty="0"/>
            </a:br>
            <a:r>
              <a:rPr lang="en-US" dirty="0"/>
              <a:t>CRUD Operations with JPA</a:t>
            </a:r>
          </a:p>
        </p:txBody>
      </p:sp>
      <p:sp>
        <p:nvSpPr>
          <p:cNvPr id="7" name="Text Placeholder 6"/>
          <p:cNvSpPr>
            <a:spLocks noGrp="1"/>
          </p:cNvSpPr>
          <p:nvPr>
            <p:ph type="body" sz="quarter" idx="10"/>
          </p:nvPr>
        </p:nvSpPr>
        <p:spPr>
          <a:xfrm>
            <a:off x="760412" y="4681099"/>
            <a:ext cx="3187613" cy="525135"/>
          </a:xfrm>
        </p:spPr>
        <p:txBody>
          <a:bodyPr/>
          <a:lstStyle/>
          <a:p>
            <a:pPr>
              <a:spcBef>
                <a:spcPts val="0"/>
              </a:spcBef>
              <a:spcAft>
                <a:spcPts val="0"/>
              </a:spcAft>
            </a:pPr>
            <a:r>
              <a:rPr lang="en-US" dirty="0">
                <a:latin typeface="Calibri" panose="020F0502020204030204" pitchFamily="34" charset="0"/>
              </a:rPr>
              <a:t>Georgi Novakov</a:t>
            </a:r>
            <a:endParaRPr lang="en-US" dirty="0"/>
          </a:p>
        </p:txBody>
      </p:sp>
      <p:sp>
        <p:nvSpPr>
          <p:cNvPr id="8" name="Text Placeholder 7"/>
          <p:cNvSpPr>
            <a:spLocks noGrp="1"/>
          </p:cNvSpPr>
          <p:nvPr>
            <p:ph type="body" sz="quarter" idx="13"/>
          </p:nvPr>
        </p:nvSpPr>
        <p:spPr>
          <a:xfrm>
            <a:off x="760413" y="5150998"/>
            <a:ext cx="3187614" cy="444343"/>
          </a:xfrm>
        </p:spPr>
        <p:txBody>
          <a:bodyPr/>
          <a:lstStyle/>
          <a:p>
            <a:r>
              <a:rPr lang="en-US" dirty="0"/>
              <a:t>Develop Soft CEO</a:t>
            </a:r>
          </a:p>
        </p:txBody>
      </p:sp>
      <p:sp>
        <p:nvSpPr>
          <p:cNvPr id="11" name="Text Placeholder 10"/>
          <p:cNvSpPr>
            <a:spLocks noGrp="1"/>
          </p:cNvSpPr>
          <p:nvPr>
            <p:ph type="body" sz="quarter" idx="17"/>
          </p:nvPr>
        </p:nvSpPr>
        <p:spPr>
          <a:xfrm>
            <a:off x="760412" y="5873846"/>
            <a:ext cx="3187613" cy="382788"/>
          </a:xfrm>
        </p:spPr>
        <p:txBody>
          <a:bodyPr/>
          <a:lstStyle/>
          <a:p>
            <a:r>
              <a:rPr lang="en-US" sz="2000" dirty="0"/>
              <a:t>Software University</a:t>
            </a:r>
          </a:p>
        </p:txBody>
      </p:sp>
      <p:sp>
        <p:nvSpPr>
          <p:cNvPr id="12" name="Text Placeholder 11"/>
          <p:cNvSpPr>
            <a:spLocks noGrp="1"/>
          </p:cNvSpPr>
          <p:nvPr>
            <p:ph type="body" sz="quarter" idx="18"/>
          </p:nvPr>
        </p:nvSpPr>
        <p:spPr>
          <a:xfrm>
            <a:off x="760412" y="6214367"/>
            <a:ext cx="3187613" cy="351754"/>
          </a:xfrm>
        </p:spPr>
        <p:txBody>
          <a:bodyPr/>
          <a:lstStyle/>
          <a:p>
            <a:r>
              <a:rPr lang="en-US" sz="1800" dirty="0">
                <a:hlinkClick r:id="rId3"/>
              </a:rPr>
              <a:t>http://softuni.bg</a:t>
            </a:r>
            <a:endParaRPr lang="en-US" sz="1800" dirty="0"/>
          </a:p>
        </p:txBody>
      </p:sp>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033" t="-11972" r="-4044" b="1048"/>
          <a:stretch/>
        </p:blipFill>
        <p:spPr bwMode="auto">
          <a:xfrm>
            <a:off x="825157" y="18288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descr="http://softuni.bg" title="SoftUni Code Wizar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75519" y="3888042"/>
            <a:ext cx="2133598" cy="2341486"/>
          </a:xfrm>
          <a:prstGeom prst="rect">
            <a:avLst/>
          </a:prstGeom>
        </p:spPr>
      </p:pic>
      <p:sp>
        <p:nvSpPr>
          <p:cNvPr id="15" name="TextBox 14"/>
          <p:cNvSpPr txBox="1"/>
          <p:nvPr/>
        </p:nvSpPr>
        <p:spPr>
          <a:xfrm rot="576164">
            <a:off x="5300585" y="3970202"/>
            <a:ext cx="1733103" cy="409023"/>
          </a:xfrm>
          <a:prstGeom prst="rect">
            <a:avLst/>
          </a:prstGeom>
          <a:noFill/>
        </p:spPr>
        <p:txBody>
          <a:bodyPr wrap="none" rtlCol="0">
            <a:spAutoFit/>
          </a:bodyPr>
          <a:lstStyle/>
          <a:p>
            <a:pPr algn="ctr">
              <a:lnSpc>
                <a:spcPct val="85000"/>
              </a:lnSpc>
            </a:pPr>
            <a:r>
              <a:rPr lang="en-US" b="1" spc="50" dirty="0" smtClean="0">
                <a:ln w="9525" cmpd="sng">
                  <a:solidFill>
                    <a:srgbClr val="FFA72A"/>
                  </a:solidFill>
                  <a:prstDash val="solid"/>
                </a:ln>
                <a:solidFill>
                  <a:srgbClr val="FFF0D9"/>
                </a:solidFill>
                <a:effectLst>
                  <a:glow rad="38100">
                    <a:schemeClr val="accent1">
                      <a:alpha val="40000"/>
                    </a:schemeClr>
                  </a:glow>
                </a:effectLst>
              </a:rPr>
              <a:t>EJB and JPA</a:t>
            </a:r>
            <a:endParaRPr lang="en-US" b="1" spc="50" dirty="0">
              <a:ln w="9525" cmpd="sng">
                <a:solidFill>
                  <a:srgbClr val="FFA72A"/>
                </a:solidFill>
                <a:prstDash val="solid"/>
              </a:ln>
              <a:solidFill>
                <a:srgbClr val="FFF0D9"/>
              </a:solidFill>
              <a:effectLst>
                <a:glow rad="38100">
                  <a:schemeClr val="accent1">
                    <a:alpha val="40000"/>
                  </a:schemeClr>
                </a:glow>
              </a:effectLst>
            </a:endParaRPr>
          </a:p>
        </p:txBody>
      </p:sp>
      <p:pic>
        <p:nvPicPr>
          <p:cNvPr id="3" name="Picture 2"/>
          <p:cNvPicPr>
            <a:picLocks noChangeAspect="1"/>
          </p:cNvPicPr>
          <p:nvPr/>
        </p:nvPicPr>
        <p:blipFill>
          <a:blip r:embed="rId6"/>
          <a:stretch>
            <a:fillRect/>
          </a:stretch>
        </p:blipFill>
        <p:spPr>
          <a:xfrm>
            <a:off x="7161212" y="3678022"/>
            <a:ext cx="4519564" cy="2578612"/>
          </a:xfrm>
          <a:prstGeom prst="roundRect">
            <a:avLst>
              <a:gd name="adj" fmla="val 1784"/>
            </a:avLst>
          </a:prstGeom>
        </p:spPr>
      </p:pic>
    </p:spTree>
    <p:extLst>
      <p:ext uri="{BB962C8B-B14F-4D97-AF65-F5344CB8AC3E}">
        <p14:creationId xmlns:p14="http://schemas.microsoft.com/office/powerpoint/2010/main" val="401407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dirty="0"/>
          </a:p>
          <a:p>
            <a:r>
              <a:rPr lang="en-US" sz="3600" dirty="0"/>
              <a:t>A </a:t>
            </a:r>
            <a:r>
              <a:rPr lang="en-US" sz="3600" b="1" dirty="0">
                <a:solidFill>
                  <a:schemeClr val="tx2">
                    <a:lumMod val="75000"/>
                  </a:schemeClr>
                </a:solidFill>
              </a:rPr>
              <a:t>stateless session bean</a:t>
            </a:r>
            <a:r>
              <a:rPr lang="en-US" sz="3600" dirty="0"/>
              <a:t> does not maintain a conversational state with the client.</a:t>
            </a:r>
            <a:endParaRPr lang="en-US" sz="3900" dirty="0" smtClean="0">
              <a:solidFill>
                <a:schemeClr val="tx2">
                  <a:lumMod val="75000"/>
                </a:schemeClr>
              </a:solidFill>
            </a:endParaRPr>
          </a:p>
          <a:p>
            <a:r>
              <a:rPr lang="en-US" sz="3600" dirty="0" smtClean="0"/>
              <a:t>The </a:t>
            </a:r>
            <a:r>
              <a:rPr lang="en-US" sz="3600" dirty="0"/>
              <a:t>bean’s instance variables may contain a state specific to that client but only for the duration of the </a:t>
            </a:r>
            <a:r>
              <a:rPr lang="en-US" sz="3600" dirty="0" smtClean="0"/>
              <a:t>invocation</a:t>
            </a:r>
          </a:p>
          <a:p>
            <a:r>
              <a:rPr lang="en-US" sz="4000" dirty="0"/>
              <a:t>When the method is finished, the client-specific state should not be retained</a:t>
            </a:r>
            <a:endParaRPr lang="en-US" sz="3900" dirty="0">
              <a:solidFill>
                <a:schemeClr val="tx2">
                  <a:lumMod val="75000"/>
                </a:schemeClr>
              </a:solidFill>
            </a:endParaRPr>
          </a:p>
        </p:txBody>
      </p:sp>
      <p:sp>
        <p:nvSpPr>
          <p:cNvPr id="4" name="Title 3"/>
          <p:cNvSpPr>
            <a:spLocks noGrp="1"/>
          </p:cNvSpPr>
          <p:nvPr>
            <p:ph type="title"/>
          </p:nvPr>
        </p:nvSpPr>
        <p:spPr>
          <a:xfrm>
            <a:off x="190413" y="40341"/>
            <a:ext cx="9577597" cy="1110780"/>
          </a:xfrm>
        </p:spPr>
        <p:txBody>
          <a:bodyPr>
            <a:normAutofit/>
          </a:bodyPr>
          <a:lstStyle/>
          <a:p>
            <a:r>
              <a:rPr lang="en-US" dirty="0"/>
              <a:t>Stateless Session </a:t>
            </a:r>
            <a:r>
              <a:rPr lang="en-US" dirty="0" smtClean="0"/>
              <a:t>Beans</a:t>
            </a:r>
            <a:endParaRPr lang="en-US" dirty="0"/>
          </a:p>
        </p:txBody>
      </p:sp>
    </p:spTree>
    <p:extLst>
      <p:ext uri="{BB962C8B-B14F-4D97-AF65-F5344CB8AC3E}">
        <p14:creationId xmlns:p14="http://schemas.microsoft.com/office/powerpoint/2010/main" val="567283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4" name="Title 3"/>
          <p:cNvSpPr>
            <a:spLocks noGrp="1"/>
          </p:cNvSpPr>
          <p:nvPr>
            <p:ph type="title"/>
          </p:nvPr>
        </p:nvSpPr>
        <p:spPr>
          <a:xfrm>
            <a:off x="190413" y="40341"/>
            <a:ext cx="9577597" cy="1110780"/>
          </a:xfrm>
        </p:spPr>
        <p:txBody>
          <a:bodyPr>
            <a:normAutofit/>
          </a:bodyPr>
          <a:lstStyle/>
          <a:p>
            <a:r>
              <a:rPr lang="en-US" dirty="0"/>
              <a:t>Stateless Session </a:t>
            </a:r>
            <a:r>
              <a:rPr lang="en-US" dirty="0" smtClean="0"/>
              <a:t>Beans - Example</a:t>
            </a:r>
            <a:endParaRPr lang="en-US" dirty="0"/>
          </a:p>
        </p:txBody>
      </p:sp>
      <p:sp>
        <p:nvSpPr>
          <p:cNvPr id="6" name="Text Placeholder 5"/>
          <p:cNvSpPr txBox="1">
            <a:spLocks noGrp="1"/>
          </p:cNvSpPr>
          <p:nvPr>
            <p:ph idx="1"/>
          </p:nvPr>
        </p:nvSpPr>
        <p:spPr>
          <a:xfrm>
            <a:off x="165633" y="987042"/>
            <a:ext cx="11804822" cy="5734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100" dirty="0">
                <a:solidFill>
                  <a:schemeClr val="tx2">
                    <a:lumMod val="75000"/>
                  </a:schemeClr>
                </a:solidFill>
              </a:rPr>
              <a:t>@Stateless</a:t>
            </a:r>
          </a:p>
          <a:p>
            <a:r>
              <a:rPr lang="en-US" sz="1100" dirty="0">
                <a:solidFill>
                  <a:schemeClr val="tx1"/>
                </a:solidFill>
              </a:rPr>
              <a:t>public class </a:t>
            </a:r>
            <a:r>
              <a:rPr lang="en-US" sz="1100" dirty="0" err="1">
                <a:solidFill>
                  <a:schemeClr val="tx1"/>
                </a:solidFill>
              </a:rPr>
              <a:t>UserServiceImpl</a:t>
            </a:r>
            <a:r>
              <a:rPr lang="en-US" sz="1100" dirty="0">
                <a:solidFill>
                  <a:schemeClr val="tx1"/>
                </a:solidFill>
              </a:rPr>
              <a:t> extends </a:t>
            </a:r>
            <a:r>
              <a:rPr lang="en-US" sz="1100" dirty="0" err="1">
                <a:solidFill>
                  <a:schemeClr val="tx1"/>
                </a:solidFill>
              </a:rPr>
              <a:t>BaseServiceBeanImpl</a:t>
            </a:r>
            <a:r>
              <a:rPr lang="en-US" sz="1100" dirty="0">
                <a:solidFill>
                  <a:schemeClr val="tx1"/>
                </a:solidFill>
              </a:rPr>
              <a:t>&lt;</a:t>
            </a:r>
            <a:r>
              <a:rPr lang="en-US" sz="1100" dirty="0" err="1">
                <a:solidFill>
                  <a:schemeClr val="tx1"/>
                </a:solidFill>
              </a:rPr>
              <a:t>UserModel</a:t>
            </a:r>
            <a:r>
              <a:rPr lang="en-US" sz="1100" dirty="0">
                <a:solidFill>
                  <a:schemeClr val="tx1"/>
                </a:solidFill>
              </a:rPr>
              <a:t>&gt; implements </a:t>
            </a:r>
            <a:r>
              <a:rPr lang="en-US" sz="1100" dirty="0" err="1">
                <a:solidFill>
                  <a:schemeClr val="tx1"/>
                </a:solidFill>
              </a:rPr>
              <a:t>UserService</a:t>
            </a:r>
            <a:r>
              <a:rPr lang="en-US" sz="1100" dirty="0">
                <a:solidFill>
                  <a:schemeClr val="tx1"/>
                </a:solidFill>
              </a:rPr>
              <a:t> {</a:t>
            </a:r>
          </a:p>
          <a:p>
            <a:endParaRPr lang="en-US" sz="1100" dirty="0">
              <a:solidFill>
                <a:schemeClr val="tx1"/>
              </a:solidFill>
            </a:endParaRPr>
          </a:p>
          <a:p>
            <a:r>
              <a:rPr lang="en-US" sz="1100" dirty="0">
                <a:solidFill>
                  <a:schemeClr val="tx1"/>
                </a:solidFill>
              </a:rPr>
              <a:t>@EJB</a:t>
            </a:r>
          </a:p>
          <a:p>
            <a:r>
              <a:rPr lang="en-US" sz="1100" dirty="0">
                <a:solidFill>
                  <a:schemeClr val="tx1"/>
                </a:solidFill>
              </a:rPr>
              <a:t>protected </a:t>
            </a:r>
            <a:r>
              <a:rPr lang="en-US" sz="1100" dirty="0" err="1">
                <a:solidFill>
                  <a:schemeClr val="tx1"/>
                </a:solidFill>
              </a:rPr>
              <a:t>UserDao</a:t>
            </a:r>
            <a:r>
              <a:rPr lang="en-US" sz="1100" dirty="0">
                <a:solidFill>
                  <a:schemeClr val="tx1"/>
                </a:solidFill>
              </a:rPr>
              <a:t> </a:t>
            </a:r>
            <a:r>
              <a:rPr lang="en-US" sz="1100" dirty="0" err="1">
                <a:solidFill>
                  <a:schemeClr val="tx1"/>
                </a:solidFill>
              </a:rPr>
              <a:t>userDao</a:t>
            </a:r>
            <a:r>
              <a:rPr lang="en-US" sz="1100" dirty="0">
                <a:solidFill>
                  <a:schemeClr val="tx1"/>
                </a:solidFill>
              </a:rPr>
              <a:t>;</a:t>
            </a:r>
          </a:p>
          <a:p>
            <a:endParaRPr lang="en-US" sz="1100" dirty="0">
              <a:solidFill>
                <a:schemeClr val="tx1"/>
              </a:solidFill>
            </a:endParaRPr>
          </a:p>
          <a:p>
            <a:r>
              <a:rPr lang="en-US" sz="1100" dirty="0">
                <a:solidFill>
                  <a:schemeClr val="tx1"/>
                </a:solidFill>
              </a:rPr>
              <a:t>public </a:t>
            </a:r>
            <a:r>
              <a:rPr lang="en-US" sz="1100" dirty="0" err="1">
                <a:solidFill>
                  <a:schemeClr val="tx1"/>
                </a:solidFill>
              </a:rPr>
              <a:t>UserServiceImpl</a:t>
            </a:r>
            <a:r>
              <a:rPr lang="en-US" sz="1100" dirty="0">
                <a:solidFill>
                  <a:schemeClr val="tx1"/>
                </a:solidFill>
              </a:rPr>
              <a:t>() {</a:t>
            </a:r>
          </a:p>
          <a:p>
            <a:r>
              <a:rPr lang="en-US" sz="1100" dirty="0" smtClean="0">
                <a:solidFill>
                  <a:schemeClr val="tx1"/>
                </a:solidFill>
              </a:rPr>
              <a:t>	super();	</a:t>
            </a:r>
            <a:endParaRPr lang="en-US" sz="1100" dirty="0">
              <a:solidFill>
                <a:schemeClr val="tx1"/>
              </a:solidFill>
            </a:endParaRPr>
          </a:p>
          <a:p>
            <a:r>
              <a:rPr lang="en-US" sz="1100" dirty="0">
                <a:solidFill>
                  <a:schemeClr val="tx1"/>
                </a:solidFill>
              </a:rPr>
              <a:t>}</a:t>
            </a:r>
          </a:p>
          <a:p>
            <a:endParaRPr lang="en-US" sz="1100" dirty="0">
              <a:solidFill>
                <a:schemeClr val="tx1"/>
              </a:solidFill>
            </a:endParaRPr>
          </a:p>
          <a:p>
            <a:r>
              <a:rPr lang="en-US" sz="1100" dirty="0">
                <a:solidFill>
                  <a:schemeClr val="tx1"/>
                </a:solidFill>
              </a:rPr>
              <a:t>@</a:t>
            </a:r>
            <a:r>
              <a:rPr lang="en-US" sz="1100" dirty="0" err="1">
                <a:solidFill>
                  <a:schemeClr val="tx1"/>
                </a:solidFill>
              </a:rPr>
              <a:t>SuppressWarnings</a:t>
            </a:r>
            <a:r>
              <a:rPr lang="en-US" sz="1100" dirty="0">
                <a:solidFill>
                  <a:schemeClr val="tx1"/>
                </a:solidFill>
              </a:rPr>
              <a:t>("unchecked")</a:t>
            </a:r>
          </a:p>
          <a:p>
            <a:r>
              <a:rPr lang="en-US" sz="1100" dirty="0">
                <a:solidFill>
                  <a:schemeClr val="tx1"/>
                </a:solidFill>
              </a:rPr>
              <a:t>protected </a:t>
            </a:r>
            <a:r>
              <a:rPr lang="en-US" sz="1100" dirty="0" err="1">
                <a:solidFill>
                  <a:schemeClr val="tx1"/>
                </a:solidFill>
              </a:rPr>
              <a:t>UserDao</a:t>
            </a:r>
            <a:r>
              <a:rPr lang="en-US" sz="1100" dirty="0">
                <a:solidFill>
                  <a:schemeClr val="tx1"/>
                </a:solidFill>
              </a:rPr>
              <a:t> </a:t>
            </a:r>
            <a:r>
              <a:rPr lang="en-US" sz="1100" dirty="0" err="1">
                <a:solidFill>
                  <a:schemeClr val="tx1"/>
                </a:solidFill>
              </a:rPr>
              <a:t>getDao</a:t>
            </a:r>
            <a:r>
              <a:rPr lang="en-US" sz="1100" dirty="0">
                <a:solidFill>
                  <a:schemeClr val="tx1"/>
                </a:solidFill>
              </a:rPr>
              <a:t>() {</a:t>
            </a:r>
          </a:p>
          <a:p>
            <a:r>
              <a:rPr lang="en-US" sz="1100" dirty="0" smtClean="0">
                <a:solidFill>
                  <a:schemeClr val="tx1"/>
                </a:solidFill>
              </a:rPr>
              <a:t>	return </a:t>
            </a:r>
            <a:r>
              <a:rPr lang="en-US" sz="1100" dirty="0" err="1">
                <a:solidFill>
                  <a:schemeClr val="tx1"/>
                </a:solidFill>
              </a:rPr>
              <a:t>userDao</a:t>
            </a:r>
            <a:r>
              <a:rPr lang="en-US" sz="1100" dirty="0">
                <a:solidFill>
                  <a:schemeClr val="tx1"/>
                </a:solidFill>
              </a:rPr>
              <a:t>;</a:t>
            </a:r>
          </a:p>
          <a:p>
            <a:r>
              <a:rPr lang="en-US" sz="1100" dirty="0">
                <a:solidFill>
                  <a:schemeClr val="tx1"/>
                </a:solidFill>
              </a:rPr>
              <a:t>}</a:t>
            </a:r>
          </a:p>
          <a:p>
            <a:endParaRPr lang="en-US" sz="1100" dirty="0">
              <a:solidFill>
                <a:schemeClr val="tx1"/>
              </a:solidFill>
            </a:endParaRPr>
          </a:p>
          <a:p>
            <a:r>
              <a:rPr lang="en-US" sz="1100" dirty="0">
                <a:solidFill>
                  <a:schemeClr val="tx1"/>
                </a:solidFill>
              </a:rPr>
              <a:t>@Override</a:t>
            </a:r>
          </a:p>
          <a:p>
            <a:r>
              <a:rPr lang="en-US" sz="1100" dirty="0">
                <a:solidFill>
                  <a:schemeClr val="tx1"/>
                </a:solidFill>
              </a:rPr>
              <a:t>public List&lt;</a:t>
            </a:r>
            <a:r>
              <a:rPr lang="en-US" sz="1100" dirty="0" err="1">
                <a:solidFill>
                  <a:schemeClr val="tx1"/>
                </a:solidFill>
              </a:rPr>
              <a:t>UserModel</a:t>
            </a:r>
            <a:r>
              <a:rPr lang="en-US" sz="1100" dirty="0">
                <a:solidFill>
                  <a:schemeClr val="tx1"/>
                </a:solidFill>
              </a:rPr>
              <a:t>&gt; </a:t>
            </a:r>
            <a:r>
              <a:rPr lang="en-US" sz="1100" dirty="0" err="1">
                <a:solidFill>
                  <a:schemeClr val="tx1"/>
                </a:solidFill>
              </a:rPr>
              <a:t>findAllUsers</a:t>
            </a:r>
            <a:r>
              <a:rPr lang="en-US" sz="1100" dirty="0">
                <a:solidFill>
                  <a:schemeClr val="tx1"/>
                </a:solidFill>
              </a:rPr>
              <a:t>() {</a:t>
            </a:r>
          </a:p>
          <a:p>
            <a:r>
              <a:rPr lang="en-US" sz="1100" dirty="0" smtClean="0">
                <a:solidFill>
                  <a:schemeClr val="tx1"/>
                </a:solidFill>
              </a:rPr>
              <a:t>	return </a:t>
            </a:r>
            <a:r>
              <a:rPr lang="en-US" sz="1100" dirty="0" err="1">
                <a:solidFill>
                  <a:schemeClr val="tx1"/>
                </a:solidFill>
              </a:rPr>
              <a:t>getDao</a:t>
            </a:r>
            <a:r>
              <a:rPr lang="en-US" sz="1100" dirty="0">
                <a:solidFill>
                  <a:schemeClr val="tx1"/>
                </a:solidFill>
              </a:rPr>
              <a:t>().</a:t>
            </a:r>
            <a:r>
              <a:rPr lang="en-US" sz="1100" dirty="0" err="1">
                <a:solidFill>
                  <a:schemeClr val="tx1"/>
                </a:solidFill>
              </a:rPr>
              <a:t>findAllUsers</a:t>
            </a:r>
            <a:r>
              <a:rPr lang="en-US" sz="1100" dirty="0">
                <a:solidFill>
                  <a:schemeClr val="tx1"/>
                </a:solidFill>
              </a:rPr>
              <a:t>();</a:t>
            </a:r>
          </a:p>
          <a:p>
            <a:r>
              <a:rPr lang="en-US" sz="1100" dirty="0">
                <a:solidFill>
                  <a:schemeClr val="tx1"/>
                </a:solidFill>
              </a:rPr>
              <a:t>}</a:t>
            </a:r>
          </a:p>
          <a:p>
            <a:endParaRPr lang="en-US" sz="1100" dirty="0">
              <a:solidFill>
                <a:schemeClr val="tx1"/>
              </a:solidFill>
            </a:endParaRPr>
          </a:p>
          <a:p>
            <a:endParaRPr lang="en-US" sz="1100" dirty="0">
              <a:solidFill>
                <a:schemeClr val="tx1"/>
              </a:solidFill>
            </a:endParaRPr>
          </a:p>
          <a:p>
            <a:r>
              <a:rPr lang="en-US" sz="1100" dirty="0">
                <a:solidFill>
                  <a:schemeClr val="tx1"/>
                </a:solidFill>
              </a:rPr>
              <a:t>@Override</a:t>
            </a:r>
          </a:p>
          <a:p>
            <a:r>
              <a:rPr lang="en-US" sz="1100" dirty="0">
                <a:solidFill>
                  <a:schemeClr val="tx1"/>
                </a:solidFill>
              </a:rPr>
              <a:t>public </a:t>
            </a:r>
            <a:r>
              <a:rPr lang="en-US" sz="1100" dirty="0" err="1">
                <a:solidFill>
                  <a:schemeClr val="tx1"/>
                </a:solidFill>
              </a:rPr>
              <a:t>UserModel</a:t>
            </a:r>
            <a:r>
              <a:rPr lang="en-US" sz="1100" dirty="0">
                <a:solidFill>
                  <a:schemeClr val="tx1"/>
                </a:solidFill>
              </a:rPr>
              <a:t> </a:t>
            </a:r>
            <a:r>
              <a:rPr lang="en-US" sz="1100" dirty="0" err="1">
                <a:solidFill>
                  <a:schemeClr val="tx1"/>
                </a:solidFill>
              </a:rPr>
              <a:t>loginUser</a:t>
            </a:r>
            <a:r>
              <a:rPr lang="en-US" sz="1100" dirty="0">
                <a:solidFill>
                  <a:schemeClr val="tx1"/>
                </a:solidFill>
              </a:rPr>
              <a:t>(String </a:t>
            </a:r>
            <a:r>
              <a:rPr lang="en-US" sz="1100" dirty="0" err="1">
                <a:solidFill>
                  <a:schemeClr val="tx1"/>
                </a:solidFill>
              </a:rPr>
              <a:t>aUsername</a:t>
            </a:r>
            <a:r>
              <a:rPr lang="en-US" sz="1100" dirty="0">
                <a:solidFill>
                  <a:schemeClr val="tx1"/>
                </a:solidFill>
              </a:rPr>
              <a:t>, String </a:t>
            </a:r>
            <a:r>
              <a:rPr lang="en-US" sz="1100" dirty="0" err="1">
                <a:solidFill>
                  <a:schemeClr val="tx1"/>
                </a:solidFill>
              </a:rPr>
              <a:t>aPassword</a:t>
            </a:r>
            <a:r>
              <a:rPr lang="en-US" sz="1100" dirty="0">
                <a:solidFill>
                  <a:schemeClr val="tx1"/>
                </a:solidFill>
              </a:rPr>
              <a:t>) {</a:t>
            </a:r>
          </a:p>
          <a:p>
            <a:r>
              <a:rPr lang="en-US" sz="1100" dirty="0" smtClean="0">
                <a:solidFill>
                  <a:schemeClr val="tx1"/>
                </a:solidFill>
              </a:rPr>
              <a:t>	return </a:t>
            </a:r>
            <a:r>
              <a:rPr lang="en-US" sz="1100" dirty="0" err="1">
                <a:solidFill>
                  <a:schemeClr val="tx1"/>
                </a:solidFill>
              </a:rPr>
              <a:t>getDao</a:t>
            </a:r>
            <a:r>
              <a:rPr lang="en-US" sz="1100" dirty="0">
                <a:solidFill>
                  <a:schemeClr val="tx1"/>
                </a:solidFill>
              </a:rPr>
              <a:t>().</a:t>
            </a:r>
            <a:r>
              <a:rPr lang="en-US" sz="1100" dirty="0" err="1">
                <a:solidFill>
                  <a:schemeClr val="tx1"/>
                </a:solidFill>
              </a:rPr>
              <a:t>loginUser</a:t>
            </a:r>
            <a:r>
              <a:rPr lang="en-US" sz="1100" dirty="0">
                <a:solidFill>
                  <a:schemeClr val="tx1"/>
                </a:solidFill>
              </a:rPr>
              <a:t>(</a:t>
            </a:r>
            <a:r>
              <a:rPr lang="en-US" sz="1100" dirty="0" err="1">
                <a:solidFill>
                  <a:schemeClr val="tx1"/>
                </a:solidFill>
              </a:rPr>
              <a:t>aUsername</a:t>
            </a:r>
            <a:r>
              <a:rPr lang="en-US" sz="1100" dirty="0">
                <a:solidFill>
                  <a:schemeClr val="tx1"/>
                </a:solidFill>
              </a:rPr>
              <a:t>, </a:t>
            </a:r>
            <a:r>
              <a:rPr lang="en-US" sz="1100" dirty="0" err="1">
                <a:solidFill>
                  <a:schemeClr val="tx1"/>
                </a:solidFill>
              </a:rPr>
              <a:t>aPassword</a:t>
            </a:r>
            <a:r>
              <a:rPr lang="en-US" sz="1100" dirty="0">
                <a:solidFill>
                  <a:schemeClr val="tx1"/>
                </a:solidFill>
              </a:rPr>
              <a:t>);</a:t>
            </a:r>
          </a:p>
          <a:p>
            <a:r>
              <a:rPr lang="en-US" sz="1100" dirty="0">
                <a:solidFill>
                  <a:schemeClr val="tx1"/>
                </a:solidFill>
              </a:rPr>
              <a:t>}</a:t>
            </a:r>
          </a:p>
          <a:p>
            <a:endParaRPr lang="en-US" sz="1100" dirty="0">
              <a:solidFill>
                <a:schemeClr val="tx1"/>
              </a:solidFill>
            </a:endParaRPr>
          </a:p>
          <a:p>
            <a:r>
              <a:rPr lang="en-US" sz="1100" dirty="0">
                <a:solidFill>
                  <a:schemeClr val="tx1"/>
                </a:solidFill>
              </a:rPr>
              <a:t>@Override</a:t>
            </a:r>
          </a:p>
          <a:p>
            <a:r>
              <a:rPr lang="en-US" sz="1100" dirty="0">
                <a:solidFill>
                  <a:schemeClr val="tx1"/>
                </a:solidFill>
              </a:rPr>
              <a:t>public </a:t>
            </a:r>
            <a:r>
              <a:rPr lang="en-US" sz="1100" dirty="0" err="1">
                <a:solidFill>
                  <a:schemeClr val="tx1"/>
                </a:solidFill>
              </a:rPr>
              <a:t>boolean</a:t>
            </a:r>
            <a:r>
              <a:rPr lang="en-US" sz="1100" dirty="0">
                <a:solidFill>
                  <a:schemeClr val="tx1"/>
                </a:solidFill>
              </a:rPr>
              <a:t> </a:t>
            </a:r>
            <a:r>
              <a:rPr lang="en-US" sz="1100" dirty="0" err="1">
                <a:solidFill>
                  <a:schemeClr val="tx1"/>
                </a:solidFill>
              </a:rPr>
              <a:t>checkUserExists</a:t>
            </a:r>
            <a:r>
              <a:rPr lang="en-US" sz="1100" dirty="0">
                <a:solidFill>
                  <a:schemeClr val="tx1"/>
                </a:solidFill>
              </a:rPr>
              <a:t>(String username, Long id) {</a:t>
            </a:r>
          </a:p>
          <a:p>
            <a:r>
              <a:rPr lang="en-US" sz="1100" dirty="0" smtClean="0">
                <a:solidFill>
                  <a:schemeClr val="tx1"/>
                </a:solidFill>
              </a:rPr>
              <a:t>	</a:t>
            </a:r>
            <a:r>
              <a:rPr lang="en-US" sz="1100" dirty="0" err="1" smtClean="0">
                <a:solidFill>
                  <a:schemeClr val="tx1"/>
                </a:solidFill>
              </a:rPr>
              <a:t>UserModel</a:t>
            </a:r>
            <a:r>
              <a:rPr lang="en-US" sz="1100" dirty="0" smtClean="0">
                <a:solidFill>
                  <a:schemeClr val="tx1"/>
                </a:solidFill>
              </a:rPr>
              <a:t> </a:t>
            </a:r>
            <a:r>
              <a:rPr lang="en-US" sz="1100" dirty="0">
                <a:solidFill>
                  <a:schemeClr val="tx1"/>
                </a:solidFill>
              </a:rPr>
              <a:t>user = </a:t>
            </a:r>
            <a:r>
              <a:rPr lang="en-US" sz="1100" dirty="0" err="1">
                <a:solidFill>
                  <a:schemeClr val="tx1"/>
                </a:solidFill>
              </a:rPr>
              <a:t>getDao</a:t>
            </a:r>
            <a:r>
              <a:rPr lang="en-US" sz="1100" dirty="0">
                <a:solidFill>
                  <a:schemeClr val="tx1"/>
                </a:solidFill>
              </a:rPr>
              <a:t>().</a:t>
            </a:r>
            <a:r>
              <a:rPr lang="en-US" sz="1100" dirty="0" err="1">
                <a:solidFill>
                  <a:schemeClr val="tx1"/>
                </a:solidFill>
              </a:rPr>
              <a:t>checkUserExists</a:t>
            </a:r>
            <a:r>
              <a:rPr lang="en-US" sz="1100" dirty="0">
                <a:solidFill>
                  <a:schemeClr val="tx1"/>
                </a:solidFill>
              </a:rPr>
              <a:t>(username, id);</a:t>
            </a:r>
          </a:p>
          <a:p>
            <a:r>
              <a:rPr lang="en-US" sz="1100" dirty="0" smtClean="0">
                <a:solidFill>
                  <a:schemeClr val="tx1"/>
                </a:solidFill>
              </a:rPr>
              <a:t>	return </a:t>
            </a:r>
            <a:r>
              <a:rPr lang="en-US" sz="1100" dirty="0">
                <a:solidFill>
                  <a:schemeClr val="tx1"/>
                </a:solidFill>
              </a:rPr>
              <a:t>user != null &amp;&amp; </a:t>
            </a:r>
            <a:r>
              <a:rPr lang="en-US" sz="1100" dirty="0" err="1">
                <a:solidFill>
                  <a:schemeClr val="tx1"/>
                </a:solidFill>
              </a:rPr>
              <a:t>user.getId</a:t>
            </a:r>
            <a:r>
              <a:rPr lang="en-US" sz="1100" dirty="0">
                <a:solidFill>
                  <a:schemeClr val="tx1"/>
                </a:solidFill>
              </a:rPr>
              <a:t>() != null;</a:t>
            </a:r>
          </a:p>
          <a:p>
            <a:r>
              <a:rPr lang="en-US" sz="1100" dirty="0">
                <a:solidFill>
                  <a:schemeClr val="tx1"/>
                </a:solidFill>
              </a:rPr>
              <a:t>}</a:t>
            </a:r>
          </a:p>
          <a:p>
            <a:endParaRPr lang="en-US" sz="1100" dirty="0">
              <a:solidFill>
                <a:schemeClr val="tx1"/>
              </a:solidFill>
            </a:endParaRPr>
          </a:p>
          <a:p>
            <a:pPr>
              <a:lnSpc>
                <a:spcPct val="107000"/>
              </a:lnSpc>
            </a:pPr>
            <a:endParaRPr lang="en-US" sz="1100" dirty="0">
              <a:solidFill>
                <a:schemeClr val="tx1"/>
              </a:solidFill>
              <a:effectLst/>
            </a:endParaRPr>
          </a:p>
        </p:txBody>
      </p:sp>
    </p:spTree>
    <p:extLst>
      <p:ext uri="{BB962C8B-B14F-4D97-AF65-F5344CB8AC3E}">
        <p14:creationId xmlns:p14="http://schemas.microsoft.com/office/powerpoint/2010/main" val="217705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3" name="Content Placeholder 2"/>
          <p:cNvSpPr>
            <a:spLocks noGrp="1"/>
          </p:cNvSpPr>
          <p:nvPr>
            <p:ph idx="1"/>
          </p:nvPr>
        </p:nvSpPr>
        <p:spPr>
          <a:xfrm>
            <a:off x="190413" y="1151121"/>
            <a:ext cx="11804822" cy="5373881"/>
          </a:xfrm>
        </p:spPr>
        <p:txBody>
          <a:bodyPr>
            <a:normAutofit fontScale="85000" lnSpcReduction="20000"/>
          </a:bodyPr>
          <a:lstStyle/>
          <a:p>
            <a:pPr marL="0" indent="0" algn="ctr">
              <a:buNone/>
            </a:pPr>
            <a:endParaRPr lang="bg-BG" dirty="0"/>
          </a:p>
          <a:p>
            <a:r>
              <a:rPr lang="en-US" sz="3600" dirty="0"/>
              <a:t>Clients may, however, change the state of instance variables in pooled stateless beans, and this state is held over to the next invocation of the pooled stateless </a:t>
            </a:r>
            <a:r>
              <a:rPr lang="en-US" sz="3600" dirty="0" smtClean="0"/>
              <a:t>bean</a:t>
            </a:r>
          </a:p>
          <a:p>
            <a:r>
              <a:rPr lang="en-US" sz="4000" dirty="0"/>
              <a:t>Except during method invocation, all instances of a stateless bean are equivalent, allowing the EJB container to assign an instance to any </a:t>
            </a:r>
            <a:r>
              <a:rPr lang="en-US" sz="4000" dirty="0" err="1" smtClean="0"/>
              <a:t>clien</a:t>
            </a:r>
            <a:endParaRPr lang="en-US" sz="4000" dirty="0" smtClean="0"/>
          </a:p>
          <a:p>
            <a:r>
              <a:rPr lang="en-US" sz="4000" dirty="0"/>
              <a:t>A stateless session bean can implement a web service, but a </a:t>
            </a:r>
            <a:r>
              <a:rPr lang="en-US" sz="4000" dirty="0" err="1"/>
              <a:t>stateful</a:t>
            </a:r>
            <a:r>
              <a:rPr lang="en-US" sz="4000" dirty="0"/>
              <a:t> session bean cannot.</a:t>
            </a:r>
          </a:p>
          <a:p>
            <a:r>
              <a:rPr lang="en-US" sz="4000" dirty="0"/>
              <a:t/>
            </a:r>
            <a:br>
              <a:rPr lang="en-US" sz="4000" dirty="0"/>
            </a:br>
            <a:endParaRPr lang="en-US" sz="3900" dirty="0">
              <a:solidFill>
                <a:schemeClr val="tx2">
                  <a:lumMod val="75000"/>
                </a:schemeClr>
              </a:solidFill>
            </a:endParaRPr>
          </a:p>
        </p:txBody>
      </p:sp>
      <p:sp>
        <p:nvSpPr>
          <p:cNvPr id="4" name="Title 3"/>
          <p:cNvSpPr>
            <a:spLocks noGrp="1"/>
          </p:cNvSpPr>
          <p:nvPr>
            <p:ph type="title"/>
          </p:nvPr>
        </p:nvSpPr>
        <p:spPr>
          <a:xfrm>
            <a:off x="190413" y="40341"/>
            <a:ext cx="9577597" cy="1110780"/>
          </a:xfrm>
        </p:spPr>
        <p:txBody>
          <a:bodyPr>
            <a:normAutofit/>
          </a:bodyPr>
          <a:lstStyle/>
          <a:p>
            <a:r>
              <a:rPr lang="en-US" dirty="0"/>
              <a:t>Stateless Session </a:t>
            </a:r>
            <a:r>
              <a:rPr lang="en-US" dirty="0" smtClean="0"/>
              <a:t>Beans</a:t>
            </a:r>
            <a:endParaRPr lang="en-US" dirty="0"/>
          </a:p>
        </p:txBody>
      </p:sp>
    </p:spTree>
    <p:extLst>
      <p:ext uri="{BB962C8B-B14F-4D97-AF65-F5344CB8AC3E}">
        <p14:creationId xmlns:p14="http://schemas.microsoft.com/office/powerpoint/2010/main" val="97965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3" name="Content Placeholder 2"/>
          <p:cNvSpPr>
            <a:spLocks noGrp="1"/>
          </p:cNvSpPr>
          <p:nvPr>
            <p:ph idx="1"/>
          </p:nvPr>
        </p:nvSpPr>
        <p:spPr>
          <a:xfrm>
            <a:off x="190413" y="1151121"/>
            <a:ext cx="11804822" cy="5373881"/>
          </a:xfrm>
        </p:spPr>
        <p:txBody>
          <a:bodyPr>
            <a:normAutofit fontScale="92500" lnSpcReduction="20000"/>
          </a:bodyPr>
          <a:lstStyle/>
          <a:p>
            <a:pPr marL="0" indent="0" algn="ctr">
              <a:buNone/>
            </a:pPr>
            <a:endParaRPr lang="bg-BG" dirty="0"/>
          </a:p>
          <a:p>
            <a:r>
              <a:rPr lang="en-US" sz="3200" dirty="0"/>
              <a:t> </a:t>
            </a:r>
            <a:r>
              <a:rPr lang="en-US" sz="3200" dirty="0" smtClean="0"/>
              <a:t>A </a:t>
            </a:r>
            <a:r>
              <a:rPr lang="en-US" sz="3200" b="1" dirty="0" smtClean="0"/>
              <a:t>singleton </a:t>
            </a:r>
            <a:r>
              <a:rPr lang="en-US" sz="3200" b="1" dirty="0"/>
              <a:t>session bean</a:t>
            </a:r>
            <a:r>
              <a:rPr lang="en-US" sz="3200" dirty="0"/>
              <a:t> is instantiated once per application and exists for the lifecycle of the application</a:t>
            </a:r>
            <a:r>
              <a:rPr lang="en-US" sz="3200" dirty="0" smtClean="0"/>
              <a:t>.</a:t>
            </a:r>
          </a:p>
          <a:p>
            <a:endParaRPr lang="en-US" sz="3200" dirty="0" smtClean="0"/>
          </a:p>
          <a:p>
            <a:r>
              <a:rPr lang="en-US" sz="4000" dirty="0"/>
              <a:t>Singleton session beans maintain their state between client invocations but are not required to maintain their state across server crashes or shutdowns.</a:t>
            </a:r>
          </a:p>
          <a:p>
            <a:r>
              <a:rPr lang="en-US" sz="4000" dirty="0"/>
              <a:t/>
            </a:r>
            <a:br>
              <a:rPr lang="en-US" sz="4000" dirty="0"/>
            </a:br>
            <a:r>
              <a:rPr lang="en-US" sz="4000" dirty="0"/>
              <a:t/>
            </a:r>
            <a:br>
              <a:rPr lang="en-US" sz="4000" dirty="0"/>
            </a:br>
            <a:endParaRPr lang="en-US" sz="3900" dirty="0">
              <a:solidFill>
                <a:schemeClr val="tx2">
                  <a:lumMod val="75000"/>
                </a:schemeClr>
              </a:solidFill>
            </a:endParaRPr>
          </a:p>
        </p:txBody>
      </p:sp>
      <p:sp>
        <p:nvSpPr>
          <p:cNvPr id="4" name="Title 3"/>
          <p:cNvSpPr>
            <a:spLocks noGrp="1"/>
          </p:cNvSpPr>
          <p:nvPr>
            <p:ph type="title"/>
          </p:nvPr>
        </p:nvSpPr>
        <p:spPr>
          <a:xfrm>
            <a:off x="190413" y="40341"/>
            <a:ext cx="9577597" cy="1110780"/>
          </a:xfrm>
        </p:spPr>
        <p:txBody>
          <a:bodyPr>
            <a:normAutofit/>
          </a:bodyPr>
          <a:lstStyle/>
          <a:p>
            <a:r>
              <a:rPr lang="en-US" dirty="0"/>
              <a:t>Singleton Session </a:t>
            </a:r>
            <a:r>
              <a:rPr lang="en-US" dirty="0" smtClean="0"/>
              <a:t>Beans</a:t>
            </a:r>
            <a:endParaRPr lang="en-US" dirty="0"/>
          </a:p>
        </p:txBody>
      </p:sp>
    </p:spTree>
    <p:extLst>
      <p:ext uri="{BB962C8B-B14F-4D97-AF65-F5344CB8AC3E}">
        <p14:creationId xmlns:p14="http://schemas.microsoft.com/office/powerpoint/2010/main" val="716103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a:xfrm>
            <a:off x="190413" y="1151121"/>
            <a:ext cx="11804822" cy="5373881"/>
          </a:xfrm>
        </p:spPr>
        <p:txBody>
          <a:bodyPr>
            <a:normAutofit fontScale="77500" lnSpcReduction="20000"/>
          </a:bodyPr>
          <a:lstStyle/>
          <a:p>
            <a:pPr marL="0" indent="0" algn="ctr">
              <a:buNone/>
            </a:pPr>
            <a:endParaRPr lang="bg-BG" dirty="0"/>
          </a:p>
          <a:p>
            <a:r>
              <a:rPr lang="en-US" sz="4000" dirty="0"/>
              <a:t>A message-driven bean is an enterprise bean that allows Java EE applications to process messages asynchronously.</a:t>
            </a:r>
          </a:p>
          <a:p>
            <a:r>
              <a:rPr lang="en-US" sz="4000" dirty="0" smtClean="0"/>
              <a:t>Normally </a:t>
            </a:r>
            <a:r>
              <a:rPr lang="en-US" sz="4000" dirty="0"/>
              <a:t>acts as a JMS message listener, which is similar to an event listener but receives JMS messages instead of </a:t>
            </a:r>
            <a:r>
              <a:rPr lang="en-US" sz="4000" dirty="0" smtClean="0"/>
              <a:t>events</a:t>
            </a:r>
          </a:p>
          <a:p>
            <a:r>
              <a:rPr lang="en-US" sz="3600" dirty="0"/>
              <a:t>The messages can be sent by any Java EE component (an application client, another enterprise bean, or a web component) or by a JMS application or system that does not use Java EE technology</a:t>
            </a:r>
            <a:endParaRPr lang="en-US" sz="4000" dirty="0"/>
          </a:p>
          <a:p>
            <a:r>
              <a:rPr lang="en-US" sz="3600" dirty="0"/>
              <a:t>Message-driven beans can process JMS messages or other kinds of messages.</a:t>
            </a:r>
            <a:r>
              <a:rPr lang="en-US" sz="4000" dirty="0"/>
              <a:t/>
            </a:r>
            <a:br>
              <a:rPr lang="en-US" sz="4000" dirty="0"/>
            </a:br>
            <a:r>
              <a:rPr lang="en-US" sz="4000" dirty="0"/>
              <a:t/>
            </a:r>
            <a:br>
              <a:rPr lang="en-US" sz="4000" dirty="0"/>
            </a:br>
            <a:endParaRPr lang="en-US" sz="3900" dirty="0">
              <a:solidFill>
                <a:schemeClr val="tx2">
                  <a:lumMod val="75000"/>
                </a:schemeClr>
              </a:solidFill>
            </a:endParaRPr>
          </a:p>
        </p:txBody>
      </p:sp>
      <p:sp>
        <p:nvSpPr>
          <p:cNvPr id="4" name="Title 3"/>
          <p:cNvSpPr>
            <a:spLocks noGrp="1"/>
          </p:cNvSpPr>
          <p:nvPr>
            <p:ph type="title"/>
          </p:nvPr>
        </p:nvSpPr>
        <p:spPr>
          <a:xfrm>
            <a:off x="190413" y="40341"/>
            <a:ext cx="9577597" cy="1110780"/>
          </a:xfrm>
        </p:spPr>
        <p:txBody>
          <a:bodyPr>
            <a:normAutofit/>
          </a:bodyPr>
          <a:lstStyle/>
          <a:p>
            <a:r>
              <a:rPr lang="en-US" dirty="0"/>
              <a:t>Message-Driven </a:t>
            </a:r>
            <a:r>
              <a:rPr lang="en-US" dirty="0" smtClean="0"/>
              <a:t>Beans</a:t>
            </a:r>
            <a:endParaRPr lang="en-US" dirty="0"/>
          </a:p>
        </p:txBody>
      </p:sp>
    </p:spTree>
    <p:extLst>
      <p:ext uri="{BB962C8B-B14F-4D97-AF65-F5344CB8AC3E}">
        <p14:creationId xmlns:p14="http://schemas.microsoft.com/office/powerpoint/2010/main" val="570418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p:cNvSpPr>
            <a:spLocks noGrp="1"/>
          </p:cNvSpPr>
          <p:nvPr>
            <p:ph idx="1"/>
          </p:nvPr>
        </p:nvSpPr>
        <p:spPr>
          <a:xfrm>
            <a:off x="190413" y="1151121"/>
            <a:ext cx="11804822" cy="5373881"/>
          </a:xfrm>
        </p:spPr>
        <p:txBody>
          <a:bodyPr>
            <a:normAutofit fontScale="85000" lnSpcReduction="20000"/>
          </a:bodyPr>
          <a:lstStyle/>
          <a:p>
            <a:pPr marL="0" indent="0" algn="ctr">
              <a:buNone/>
            </a:pPr>
            <a:endParaRPr lang="bg-BG" dirty="0"/>
          </a:p>
          <a:p>
            <a:r>
              <a:rPr lang="en-US" sz="3200" dirty="0"/>
              <a:t>A message-driven bean’s instances retain no data or conversational state for a specific client.</a:t>
            </a:r>
          </a:p>
          <a:p>
            <a:r>
              <a:rPr lang="en-US" sz="3200" dirty="0"/>
              <a:t>All instances of a message-driven bean are equivalent, allowing the EJB container to assign a message to any message-driven bean instance. </a:t>
            </a:r>
            <a:endParaRPr lang="en-US" sz="3200" dirty="0" smtClean="0"/>
          </a:p>
          <a:p>
            <a:r>
              <a:rPr lang="en-US" sz="4000" dirty="0"/>
              <a:t>A single message-driven bean can process messages from multiple clients.</a:t>
            </a:r>
          </a:p>
          <a:p>
            <a:r>
              <a:rPr lang="en-US" sz="3600" dirty="0"/>
              <a:t>Client components do not locate message-driven beans and invoke methods directly on them.</a:t>
            </a:r>
            <a:r>
              <a:rPr lang="en-US" sz="4000" dirty="0"/>
              <a:t/>
            </a:r>
            <a:br>
              <a:rPr lang="en-US" sz="4000" dirty="0"/>
            </a:br>
            <a:r>
              <a:rPr lang="en-US" sz="4000" dirty="0"/>
              <a:t/>
            </a:r>
            <a:br>
              <a:rPr lang="en-US" sz="4000" dirty="0"/>
            </a:br>
            <a:endParaRPr lang="en-US" sz="3900" dirty="0">
              <a:solidFill>
                <a:schemeClr val="tx2">
                  <a:lumMod val="75000"/>
                </a:schemeClr>
              </a:solidFill>
            </a:endParaRPr>
          </a:p>
        </p:txBody>
      </p:sp>
      <p:sp>
        <p:nvSpPr>
          <p:cNvPr id="4" name="Title 3"/>
          <p:cNvSpPr>
            <a:spLocks noGrp="1"/>
          </p:cNvSpPr>
          <p:nvPr>
            <p:ph type="title"/>
          </p:nvPr>
        </p:nvSpPr>
        <p:spPr>
          <a:xfrm>
            <a:off x="190413" y="40341"/>
            <a:ext cx="9577597" cy="1110780"/>
          </a:xfrm>
        </p:spPr>
        <p:txBody>
          <a:bodyPr>
            <a:normAutofit/>
          </a:bodyPr>
          <a:lstStyle/>
          <a:p>
            <a:r>
              <a:rPr lang="en-US" dirty="0"/>
              <a:t>Message-Driven </a:t>
            </a:r>
            <a:r>
              <a:rPr lang="en-US" dirty="0" smtClean="0"/>
              <a:t>Beans</a:t>
            </a:r>
            <a:endParaRPr lang="en-US" dirty="0"/>
          </a:p>
        </p:txBody>
      </p:sp>
    </p:spTree>
    <p:extLst>
      <p:ext uri="{BB962C8B-B14F-4D97-AF65-F5344CB8AC3E}">
        <p14:creationId xmlns:p14="http://schemas.microsoft.com/office/powerpoint/2010/main" val="301092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3" name="Content Placeholder 2"/>
          <p:cNvSpPr>
            <a:spLocks noGrp="1"/>
          </p:cNvSpPr>
          <p:nvPr>
            <p:ph idx="1"/>
          </p:nvPr>
        </p:nvSpPr>
        <p:spPr>
          <a:xfrm>
            <a:off x="190413" y="1151121"/>
            <a:ext cx="11804822" cy="5373881"/>
          </a:xfrm>
        </p:spPr>
        <p:txBody>
          <a:bodyPr>
            <a:normAutofit fontScale="55000" lnSpcReduction="20000"/>
          </a:bodyPr>
          <a:lstStyle/>
          <a:p>
            <a:pPr marL="0" indent="0" algn="ctr">
              <a:buNone/>
            </a:pPr>
            <a:endParaRPr lang="bg-BG" sz="6500" dirty="0"/>
          </a:p>
          <a:p>
            <a:r>
              <a:rPr lang="en-US" sz="5800" dirty="0"/>
              <a:t>They execute upon receipt of a single client message.</a:t>
            </a:r>
          </a:p>
          <a:p>
            <a:r>
              <a:rPr lang="en-US" sz="5800" dirty="0"/>
              <a:t>They are invoked asynchronously.</a:t>
            </a:r>
          </a:p>
          <a:p>
            <a:r>
              <a:rPr lang="en-US" sz="5800" dirty="0"/>
              <a:t>They are relatively short-lived.</a:t>
            </a:r>
          </a:p>
          <a:p>
            <a:r>
              <a:rPr lang="en-US" sz="5800" dirty="0"/>
              <a:t>They do not represent directly shared data in the database, but they can access and update this data.</a:t>
            </a:r>
          </a:p>
          <a:p>
            <a:r>
              <a:rPr lang="en-US" sz="5800" dirty="0"/>
              <a:t>They can be transaction-aware.</a:t>
            </a:r>
          </a:p>
          <a:p>
            <a:r>
              <a:rPr lang="en-US" sz="5800" dirty="0"/>
              <a:t>They are stateless.</a:t>
            </a:r>
          </a:p>
          <a:p>
            <a:pPr marL="0" indent="0">
              <a:buNone/>
            </a:pPr>
            <a:r>
              <a:rPr lang="en-US" sz="4000" dirty="0"/>
              <a:t/>
            </a:r>
            <a:br>
              <a:rPr lang="en-US" sz="4000" dirty="0"/>
            </a:br>
            <a:r>
              <a:rPr lang="en-US" sz="4000" dirty="0"/>
              <a:t/>
            </a:r>
            <a:br>
              <a:rPr lang="en-US" sz="4000" dirty="0"/>
            </a:br>
            <a:endParaRPr lang="en-US" sz="3900" dirty="0">
              <a:solidFill>
                <a:schemeClr val="tx2">
                  <a:lumMod val="75000"/>
                </a:schemeClr>
              </a:solidFill>
            </a:endParaRPr>
          </a:p>
        </p:txBody>
      </p:sp>
      <p:sp>
        <p:nvSpPr>
          <p:cNvPr id="4" name="Title 3"/>
          <p:cNvSpPr>
            <a:spLocks noGrp="1"/>
          </p:cNvSpPr>
          <p:nvPr>
            <p:ph type="title"/>
          </p:nvPr>
        </p:nvSpPr>
        <p:spPr>
          <a:xfrm>
            <a:off x="190413" y="40341"/>
            <a:ext cx="9577597" cy="1110780"/>
          </a:xfrm>
        </p:spPr>
        <p:txBody>
          <a:bodyPr>
            <a:normAutofit fontScale="90000"/>
          </a:bodyPr>
          <a:lstStyle/>
          <a:p>
            <a:r>
              <a:rPr lang="en-US" b="0" dirty="0"/>
              <a:t>Message-driven beans have the following characteristics</a:t>
            </a:r>
            <a:r>
              <a:rPr lang="en-US" b="0" dirty="0" smtClean="0"/>
              <a:t>.</a:t>
            </a:r>
            <a:endParaRPr lang="en-US" dirty="0"/>
          </a:p>
        </p:txBody>
      </p:sp>
    </p:spTree>
    <p:extLst>
      <p:ext uri="{BB962C8B-B14F-4D97-AF65-F5344CB8AC3E}">
        <p14:creationId xmlns:p14="http://schemas.microsoft.com/office/powerpoint/2010/main" val="984770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Title 3"/>
          <p:cNvSpPr>
            <a:spLocks noGrp="1"/>
          </p:cNvSpPr>
          <p:nvPr>
            <p:ph type="title"/>
          </p:nvPr>
        </p:nvSpPr>
        <p:spPr>
          <a:xfrm>
            <a:off x="190413" y="40341"/>
            <a:ext cx="9577597" cy="797859"/>
          </a:xfrm>
        </p:spPr>
        <p:txBody>
          <a:bodyPr>
            <a:normAutofit/>
          </a:bodyPr>
          <a:lstStyle/>
          <a:p>
            <a:r>
              <a:rPr lang="en-US" dirty="0" smtClean="0"/>
              <a:t>Message-driven Beans - Example</a:t>
            </a:r>
            <a:endParaRPr lang="en-US" dirty="0"/>
          </a:p>
        </p:txBody>
      </p:sp>
      <p:sp>
        <p:nvSpPr>
          <p:cNvPr id="6" name="Text Placeholder 5"/>
          <p:cNvSpPr txBox="1">
            <a:spLocks noGrp="1"/>
          </p:cNvSpPr>
          <p:nvPr>
            <p:ph idx="1"/>
          </p:nvPr>
        </p:nvSpPr>
        <p:spPr>
          <a:xfrm>
            <a:off x="208703" y="685800"/>
            <a:ext cx="11804822" cy="618879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07000"/>
              </a:lnSpc>
            </a:pPr>
            <a:r>
              <a:rPr lang="en-US" sz="1600" dirty="0" smtClean="0">
                <a:solidFill>
                  <a:schemeClr val="tx2">
                    <a:lumMod val="75000"/>
                  </a:schemeClr>
                </a:solidFill>
                <a:effectLst/>
              </a:rPr>
              <a:t>@</a:t>
            </a:r>
            <a:r>
              <a:rPr lang="en-US" sz="1600" dirty="0" err="1">
                <a:solidFill>
                  <a:schemeClr val="tx2">
                    <a:lumMod val="75000"/>
                  </a:schemeClr>
                </a:solidFill>
                <a:effectLst/>
              </a:rPr>
              <a:t>MessageDriven</a:t>
            </a:r>
            <a:r>
              <a:rPr lang="en-US" sz="1100" dirty="0">
                <a:solidFill>
                  <a:schemeClr val="tx1"/>
                </a:solidFill>
                <a:effectLst/>
              </a:rPr>
              <a:t>(</a:t>
            </a:r>
          </a:p>
          <a:p>
            <a:pPr>
              <a:lnSpc>
                <a:spcPct val="107000"/>
              </a:lnSpc>
            </a:pPr>
            <a:r>
              <a:rPr lang="en-US" sz="1100" dirty="0">
                <a:solidFill>
                  <a:schemeClr val="tx1"/>
                </a:solidFill>
                <a:effectLst/>
              </a:rPr>
              <a:t>    </a:t>
            </a:r>
            <a:r>
              <a:rPr lang="en-US" sz="1600" dirty="0" err="1">
                <a:solidFill>
                  <a:schemeClr val="tx2">
                    <a:lumMod val="75000"/>
                  </a:schemeClr>
                </a:solidFill>
                <a:effectLst/>
              </a:rPr>
              <a:t>activationConfig</a:t>
            </a:r>
            <a:r>
              <a:rPr lang="en-US" sz="1600" dirty="0">
                <a:solidFill>
                  <a:schemeClr val="tx2">
                    <a:lumMod val="75000"/>
                  </a:schemeClr>
                </a:solidFill>
                <a:effectLst/>
              </a:rPr>
              <a:t> </a:t>
            </a:r>
            <a:r>
              <a:rPr lang="en-US" sz="1100" dirty="0">
                <a:solidFill>
                  <a:schemeClr val="tx1"/>
                </a:solidFill>
                <a:effectLst/>
              </a:rPr>
              <a:t>= </a:t>
            </a:r>
          </a:p>
          <a:p>
            <a:pPr>
              <a:lnSpc>
                <a:spcPct val="107000"/>
              </a:lnSpc>
            </a:pPr>
            <a:r>
              <a:rPr lang="en-US" sz="1100" dirty="0">
                <a:solidFill>
                  <a:schemeClr val="tx1"/>
                </a:solidFill>
                <a:effectLst/>
              </a:rPr>
              <a:t>    {</a:t>
            </a:r>
          </a:p>
          <a:p>
            <a:pPr>
              <a:lnSpc>
                <a:spcPct val="107000"/>
              </a:lnSpc>
            </a:pPr>
            <a:r>
              <a:rPr lang="en-US" sz="1100" dirty="0">
                <a:solidFill>
                  <a:schemeClr val="tx1"/>
                </a:solidFill>
                <a:effectLst/>
              </a:rPr>
              <a:t>        @</a:t>
            </a:r>
            <a:r>
              <a:rPr lang="en-US" sz="1100" dirty="0" err="1">
                <a:solidFill>
                  <a:schemeClr val="tx1"/>
                </a:solidFill>
                <a:effectLst/>
              </a:rPr>
              <a:t>ActivationConfigProperty</a:t>
            </a:r>
            <a:r>
              <a:rPr lang="en-US" sz="1100" dirty="0">
                <a:solidFill>
                  <a:schemeClr val="tx1"/>
                </a:solidFill>
                <a:effectLst/>
              </a:rPr>
              <a:t>(</a:t>
            </a:r>
            <a:r>
              <a:rPr lang="en-US" sz="1100" dirty="0" err="1">
                <a:solidFill>
                  <a:schemeClr val="tx1"/>
                </a:solidFill>
                <a:effectLst/>
              </a:rPr>
              <a:t>propertyName</a:t>
            </a:r>
            <a:r>
              <a:rPr lang="en-US" sz="1100" dirty="0">
                <a:solidFill>
                  <a:schemeClr val="tx1"/>
                </a:solidFill>
                <a:effectLst/>
              </a:rPr>
              <a:t> = "</a:t>
            </a:r>
            <a:r>
              <a:rPr lang="en-US" sz="1600" dirty="0" err="1">
                <a:solidFill>
                  <a:schemeClr val="tx2">
                    <a:lumMod val="75000"/>
                  </a:schemeClr>
                </a:solidFill>
                <a:effectLst/>
              </a:rPr>
              <a:t>destinationType</a:t>
            </a:r>
            <a:r>
              <a:rPr lang="en-US" sz="1100" dirty="0">
                <a:solidFill>
                  <a:schemeClr val="tx1"/>
                </a:solidFill>
                <a:effectLst/>
              </a:rPr>
              <a:t>", </a:t>
            </a:r>
          </a:p>
          <a:p>
            <a:pPr>
              <a:lnSpc>
                <a:spcPct val="107000"/>
              </a:lnSpc>
            </a:pPr>
            <a:r>
              <a:rPr lang="en-US" sz="1100" dirty="0">
                <a:solidFill>
                  <a:schemeClr val="tx1"/>
                </a:solidFill>
                <a:effectLst/>
              </a:rPr>
              <a:t>                    </a:t>
            </a:r>
            <a:r>
              <a:rPr lang="en-US" sz="1100" dirty="0" err="1">
                <a:solidFill>
                  <a:schemeClr val="tx1"/>
                </a:solidFill>
                <a:effectLst/>
              </a:rPr>
              <a:t>propertyValue</a:t>
            </a:r>
            <a:r>
              <a:rPr lang="en-US" sz="1100" dirty="0">
                <a:solidFill>
                  <a:schemeClr val="tx1"/>
                </a:solidFill>
                <a:effectLst/>
              </a:rPr>
              <a:t> = "</a:t>
            </a:r>
            <a:r>
              <a:rPr lang="en-US" sz="1600" dirty="0" err="1">
                <a:solidFill>
                  <a:schemeClr val="tx2">
                    <a:lumMod val="75000"/>
                  </a:schemeClr>
                </a:solidFill>
                <a:effectLst/>
              </a:rPr>
              <a:t>javax.jms.Queue</a:t>
            </a:r>
            <a:r>
              <a:rPr lang="en-US" sz="1100" dirty="0">
                <a:solidFill>
                  <a:schemeClr val="tx1"/>
                </a:solidFill>
                <a:effectLst/>
              </a:rPr>
              <a:t>"),</a:t>
            </a:r>
          </a:p>
          <a:p>
            <a:pPr>
              <a:lnSpc>
                <a:spcPct val="107000"/>
              </a:lnSpc>
            </a:pPr>
            <a:r>
              <a:rPr lang="en-US" sz="1100" dirty="0">
                <a:solidFill>
                  <a:schemeClr val="tx1"/>
                </a:solidFill>
                <a:effectLst/>
              </a:rPr>
              <a:t>        @</a:t>
            </a:r>
            <a:r>
              <a:rPr lang="en-US" sz="1100" dirty="0" err="1">
                <a:solidFill>
                  <a:schemeClr val="tx1"/>
                </a:solidFill>
                <a:effectLst/>
              </a:rPr>
              <a:t>ActivationConfigProperty</a:t>
            </a:r>
            <a:r>
              <a:rPr lang="en-US" sz="1100" dirty="0">
                <a:solidFill>
                  <a:schemeClr val="tx1"/>
                </a:solidFill>
                <a:effectLst/>
              </a:rPr>
              <a:t>(</a:t>
            </a:r>
            <a:r>
              <a:rPr lang="en-US" sz="1100" dirty="0" err="1">
                <a:solidFill>
                  <a:schemeClr val="tx1"/>
                </a:solidFill>
                <a:effectLst/>
              </a:rPr>
              <a:t>propertyName</a:t>
            </a:r>
            <a:r>
              <a:rPr lang="en-US" sz="1100" dirty="0">
                <a:solidFill>
                  <a:schemeClr val="tx1"/>
                </a:solidFill>
                <a:effectLst/>
              </a:rPr>
              <a:t> = "</a:t>
            </a:r>
            <a:r>
              <a:rPr lang="en-US" sz="1600" dirty="0">
                <a:solidFill>
                  <a:schemeClr val="tx2">
                    <a:lumMod val="75000"/>
                  </a:schemeClr>
                </a:solidFill>
                <a:effectLst/>
              </a:rPr>
              <a:t>destination</a:t>
            </a:r>
            <a:r>
              <a:rPr lang="en-US" sz="1100" dirty="0">
                <a:solidFill>
                  <a:schemeClr val="tx1"/>
                </a:solidFill>
                <a:effectLst/>
              </a:rPr>
              <a:t>", </a:t>
            </a:r>
          </a:p>
          <a:p>
            <a:pPr>
              <a:lnSpc>
                <a:spcPct val="107000"/>
              </a:lnSpc>
            </a:pPr>
            <a:r>
              <a:rPr lang="en-US" sz="1100" dirty="0">
                <a:solidFill>
                  <a:schemeClr val="tx1"/>
                </a:solidFill>
                <a:effectLst/>
              </a:rPr>
              <a:t>                    </a:t>
            </a:r>
            <a:r>
              <a:rPr lang="en-US" sz="1100" dirty="0" err="1">
                <a:solidFill>
                  <a:schemeClr val="tx1"/>
                </a:solidFill>
                <a:effectLst/>
              </a:rPr>
              <a:t>propertyValue</a:t>
            </a:r>
            <a:r>
              <a:rPr lang="en-US" sz="1100" dirty="0">
                <a:solidFill>
                  <a:schemeClr val="tx1"/>
                </a:solidFill>
                <a:effectLst/>
              </a:rPr>
              <a:t> = "</a:t>
            </a:r>
            <a:r>
              <a:rPr lang="en-US" sz="1600" dirty="0">
                <a:solidFill>
                  <a:schemeClr val="tx2">
                    <a:lumMod val="75000"/>
                  </a:schemeClr>
                </a:solidFill>
                <a:effectLst/>
              </a:rPr>
              <a:t>queue/</a:t>
            </a:r>
            <a:r>
              <a:rPr lang="en-US" sz="1600" dirty="0" err="1">
                <a:solidFill>
                  <a:schemeClr val="tx2">
                    <a:lumMod val="75000"/>
                  </a:schemeClr>
                </a:solidFill>
                <a:effectLst/>
              </a:rPr>
              <a:t>MyQueue</a:t>
            </a:r>
            <a:r>
              <a:rPr lang="en-US" sz="1100" dirty="0">
                <a:solidFill>
                  <a:schemeClr val="tx1"/>
                </a:solidFill>
                <a:effectLst/>
              </a:rPr>
              <a:t>") </a:t>
            </a:r>
          </a:p>
          <a:p>
            <a:pPr>
              <a:lnSpc>
                <a:spcPct val="107000"/>
              </a:lnSpc>
            </a:pPr>
            <a:r>
              <a:rPr lang="en-US" sz="1100" dirty="0">
                <a:solidFill>
                  <a:schemeClr val="tx1"/>
                </a:solidFill>
                <a:effectLst/>
              </a:rPr>
              <a:t>    })</a:t>
            </a:r>
          </a:p>
          <a:p>
            <a:pPr>
              <a:lnSpc>
                <a:spcPct val="107000"/>
              </a:lnSpc>
            </a:pPr>
            <a:r>
              <a:rPr lang="en-US" sz="1100" dirty="0">
                <a:solidFill>
                  <a:schemeClr val="tx1"/>
                </a:solidFill>
                <a:effectLst/>
              </a:rPr>
              <a:t>public class </a:t>
            </a:r>
            <a:r>
              <a:rPr lang="en-US" sz="1100" dirty="0" err="1">
                <a:solidFill>
                  <a:schemeClr val="tx1"/>
                </a:solidFill>
                <a:effectLst/>
              </a:rPr>
              <a:t>QueueListenerMDB</a:t>
            </a:r>
            <a:r>
              <a:rPr lang="en-US" sz="1100" dirty="0">
                <a:solidFill>
                  <a:schemeClr val="tx1"/>
                </a:solidFill>
                <a:effectLst/>
              </a:rPr>
              <a:t> implements </a:t>
            </a:r>
            <a:r>
              <a:rPr lang="en-US" sz="1100" dirty="0" err="1">
                <a:solidFill>
                  <a:schemeClr val="tx1"/>
                </a:solidFill>
                <a:effectLst/>
              </a:rPr>
              <a:t>MessageListener</a:t>
            </a:r>
            <a:r>
              <a:rPr lang="en-US" sz="1100" dirty="0">
                <a:solidFill>
                  <a:schemeClr val="tx1"/>
                </a:solidFill>
                <a:effectLst/>
              </a:rPr>
              <a:t> {</a:t>
            </a:r>
          </a:p>
          <a:p>
            <a:pPr>
              <a:lnSpc>
                <a:spcPct val="107000"/>
              </a:lnSpc>
            </a:pPr>
            <a:r>
              <a:rPr lang="en-US" sz="1100" dirty="0">
                <a:solidFill>
                  <a:schemeClr val="tx1"/>
                </a:solidFill>
                <a:effectLst/>
              </a:rPr>
              <a:t>    public </a:t>
            </a:r>
            <a:r>
              <a:rPr lang="en-US" sz="1100" dirty="0" err="1">
                <a:solidFill>
                  <a:schemeClr val="tx1"/>
                </a:solidFill>
                <a:effectLst/>
              </a:rPr>
              <a:t>QueueListenerMDB</a:t>
            </a:r>
            <a:r>
              <a:rPr lang="en-US" sz="1100" dirty="0">
                <a:solidFill>
                  <a:schemeClr val="tx1"/>
                </a:solidFill>
                <a:effectLst/>
              </a:rPr>
              <a:t>() </a:t>
            </a:r>
            <a:r>
              <a:rPr lang="en-US" sz="1100" dirty="0" smtClean="0">
                <a:solidFill>
                  <a:schemeClr val="tx1"/>
                </a:solidFill>
                <a:effectLst/>
              </a:rPr>
              <a:t>{ … }</a:t>
            </a:r>
            <a:endParaRPr lang="en-US" sz="1100" dirty="0">
              <a:solidFill>
                <a:schemeClr val="tx1"/>
              </a:solidFill>
              <a:effectLst/>
            </a:endParaRPr>
          </a:p>
          <a:p>
            <a:pPr>
              <a:lnSpc>
                <a:spcPct val="107000"/>
              </a:lnSpc>
            </a:pPr>
            <a:r>
              <a:rPr lang="en-US" sz="1100" dirty="0">
                <a:solidFill>
                  <a:schemeClr val="tx1"/>
                </a:solidFill>
                <a:effectLst/>
              </a:rPr>
              <a:t>    public final void </a:t>
            </a:r>
            <a:r>
              <a:rPr lang="en-US" sz="1800" dirty="0" err="1">
                <a:solidFill>
                  <a:schemeClr val="tx2">
                    <a:lumMod val="75000"/>
                  </a:schemeClr>
                </a:solidFill>
                <a:effectLst/>
              </a:rPr>
              <a:t>onMessage</a:t>
            </a:r>
            <a:r>
              <a:rPr lang="en-US" sz="1800" dirty="0">
                <a:solidFill>
                  <a:schemeClr val="tx2">
                    <a:lumMod val="75000"/>
                  </a:schemeClr>
                </a:solidFill>
                <a:effectLst/>
              </a:rPr>
              <a:t>(Message message)</a:t>
            </a:r>
            <a:r>
              <a:rPr lang="en-US" sz="1800" dirty="0">
                <a:solidFill>
                  <a:schemeClr val="tx1"/>
                </a:solidFill>
                <a:effectLst/>
              </a:rPr>
              <a:t>{</a:t>
            </a:r>
            <a:endParaRPr lang="en-US" sz="1100" dirty="0">
              <a:solidFill>
                <a:schemeClr val="tx1"/>
              </a:solidFill>
              <a:effectLst/>
            </a:endParaRPr>
          </a:p>
          <a:p>
            <a:pPr>
              <a:lnSpc>
                <a:spcPct val="107000"/>
              </a:lnSpc>
            </a:pPr>
            <a:r>
              <a:rPr lang="en-US" sz="1100" dirty="0">
                <a:solidFill>
                  <a:schemeClr val="tx1"/>
                </a:solidFill>
                <a:effectLst/>
              </a:rPr>
              <a:t>        try {</a:t>
            </a:r>
          </a:p>
          <a:p>
            <a:pPr>
              <a:lnSpc>
                <a:spcPct val="107000"/>
              </a:lnSpc>
            </a:pPr>
            <a:r>
              <a:rPr lang="en-US" sz="1100" dirty="0">
                <a:solidFill>
                  <a:schemeClr val="tx1"/>
                </a:solidFill>
                <a:effectLst/>
              </a:rPr>
              <a:t>            if (message </a:t>
            </a:r>
            <a:r>
              <a:rPr lang="en-US" sz="1100" dirty="0" err="1">
                <a:solidFill>
                  <a:schemeClr val="tx1"/>
                </a:solidFill>
                <a:effectLst/>
              </a:rPr>
              <a:t>instanceof</a:t>
            </a:r>
            <a:r>
              <a:rPr lang="en-US" sz="1100" dirty="0">
                <a:solidFill>
                  <a:schemeClr val="tx1"/>
                </a:solidFill>
                <a:effectLst/>
              </a:rPr>
              <a:t> </a:t>
            </a:r>
            <a:r>
              <a:rPr lang="en-US" sz="1100" dirty="0" err="1">
                <a:solidFill>
                  <a:schemeClr val="tx1"/>
                </a:solidFill>
                <a:effectLst/>
              </a:rPr>
              <a:t>TextMessage</a:t>
            </a:r>
            <a:r>
              <a:rPr lang="en-US" sz="1100" dirty="0">
                <a:solidFill>
                  <a:schemeClr val="tx1"/>
                </a:solidFill>
                <a:effectLst/>
              </a:rPr>
              <a:t>) {</a:t>
            </a:r>
          </a:p>
          <a:p>
            <a:pPr>
              <a:lnSpc>
                <a:spcPct val="107000"/>
              </a:lnSpc>
            </a:pPr>
            <a:r>
              <a:rPr lang="en-US" sz="1100" dirty="0">
                <a:solidFill>
                  <a:schemeClr val="tx1"/>
                </a:solidFill>
                <a:effectLst/>
              </a:rPr>
              <a:t>                </a:t>
            </a:r>
            <a:r>
              <a:rPr lang="en-US" sz="1100" dirty="0" err="1">
                <a:solidFill>
                  <a:schemeClr val="tx1"/>
                </a:solidFill>
                <a:effectLst/>
              </a:rPr>
              <a:t>System.out.println</a:t>
            </a:r>
            <a:r>
              <a:rPr lang="en-US" sz="1100" dirty="0">
                <a:solidFill>
                  <a:schemeClr val="tx1"/>
                </a:solidFill>
                <a:effectLst/>
              </a:rPr>
              <a:t>("Queue: I received a </a:t>
            </a:r>
            <a:r>
              <a:rPr lang="en-US" sz="1100" dirty="0" err="1">
                <a:solidFill>
                  <a:schemeClr val="tx1"/>
                </a:solidFill>
                <a:effectLst/>
              </a:rPr>
              <a:t>TextMessage</a:t>
            </a:r>
            <a:r>
              <a:rPr lang="en-US" sz="1100" dirty="0">
                <a:solidFill>
                  <a:schemeClr val="tx1"/>
                </a:solidFill>
                <a:effectLst/>
              </a:rPr>
              <a:t> at </a:t>
            </a:r>
            <a:r>
              <a:rPr lang="en-US" sz="1100" dirty="0" smtClean="0">
                <a:solidFill>
                  <a:schemeClr val="tx1"/>
                </a:solidFill>
                <a:effectLst/>
              </a:rPr>
              <a:t>“ + </a:t>
            </a:r>
            <a:r>
              <a:rPr lang="en-US" sz="1100" dirty="0">
                <a:solidFill>
                  <a:schemeClr val="tx1"/>
                </a:solidFill>
                <a:effectLst/>
              </a:rPr>
              <a:t>new Date());</a:t>
            </a:r>
          </a:p>
          <a:p>
            <a:pPr>
              <a:lnSpc>
                <a:spcPct val="107000"/>
              </a:lnSpc>
            </a:pPr>
            <a:r>
              <a:rPr lang="en-US" sz="1100" dirty="0">
                <a:solidFill>
                  <a:schemeClr val="tx1"/>
                </a:solidFill>
                <a:effectLst/>
              </a:rPr>
              <a:t>                </a:t>
            </a:r>
            <a:r>
              <a:rPr lang="en-US" sz="1100" dirty="0" err="1">
                <a:solidFill>
                  <a:schemeClr val="tx1"/>
                </a:solidFill>
                <a:effectLst/>
              </a:rPr>
              <a:t>TextMessage</a:t>
            </a:r>
            <a:r>
              <a:rPr lang="en-US" sz="1100" dirty="0">
                <a:solidFill>
                  <a:schemeClr val="tx1"/>
                </a:solidFill>
                <a:effectLst/>
              </a:rPr>
              <a:t> </a:t>
            </a:r>
            <a:r>
              <a:rPr lang="en-US" sz="1100" dirty="0" err="1">
                <a:solidFill>
                  <a:schemeClr val="tx1"/>
                </a:solidFill>
                <a:effectLst/>
              </a:rPr>
              <a:t>msg</a:t>
            </a:r>
            <a:r>
              <a:rPr lang="en-US" sz="1100" dirty="0">
                <a:solidFill>
                  <a:schemeClr val="tx1"/>
                </a:solidFill>
                <a:effectLst/>
              </a:rPr>
              <a:t> = (</a:t>
            </a:r>
            <a:r>
              <a:rPr lang="en-US" sz="1100" dirty="0" err="1">
                <a:solidFill>
                  <a:schemeClr val="tx1"/>
                </a:solidFill>
                <a:effectLst/>
              </a:rPr>
              <a:t>TextMessage</a:t>
            </a:r>
            <a:r>
              <a:rPr lang="en-US" sz="1100" dirty="0">
                <a:solidFill>
                  <a:schemeClr val="tx1"/>
                </a:solidFill>
                <a:effectLst/>
              </a:rPr>
              <a:t>) message;</a:t>
            </a:r>
          </a:p>
          <a:p>
            <a:pPr>
              <a:lnSpc>
                <a:spcPct val="107000"/>
              </a:lnSpc>
            </a:pPr>
            <a:r>
              <a:rPr lang="en-US" sz="1100" dirty="0">
                <a:solidFill>
                  <a:schemeClr val="tx1"/>
                </a:solidFill>
                <a:effectLst/>
              </a:rPr>
              <a:t>                </a:t>
            </a:r>
            <a:r>
              <a:rPr lang="en-US" sz="1100" dirty="0" err="1">
                <a:solidFill>
                  <a:schemeClr val="tx1"/>
                </a:solidFill>
                <a:effectLst/>
              </a:rPr>
              <a:t>System.out.println</a:t>
            </a:r>
            <a:r>
              <a:rPr lang="en-US" sz="1100" dirty="0">
                <a:solidFill>
                  <a:schemeClr val="tx1"/>
                </a:solidFill>
                <a:effectLst/>
              </a:rPr>
              <a:t>("Message is : " + </a:t>
            </a:r>
            <a:r>
              <a:rPr lang="en-US" sz="1100" dirty="0" err="1">
                <a:solidFill>
                  <a:schemeClr val="tx1"/>
                </a:solidFill>
                <a:effectLst/>
              </a:rPr>
              <a:t>msg.getText</a:t>
            </a:r>
            <a:r>
              <a:rPr lang="en-US" sz="1100" dirty="0">
                <a:solidFill>
                  <a:schemeClr val="tx1"/>
                </a:solidFill>
                <a:effectLst/>
              </a:rPr>
              <a:t>());</a:t>
            </a:r>
          </a:p>
          <a:p>
            <a:pPr>
              <a:lnSpc>
                <a:spcPct val="107000"/>
              </a:lnSpc>
            </a:pPr>
            <a:r>
              <a:rPr lang="en-US" sz="1100" dirty="0">
                <a:solidFill>
                  <a:schemeClr val="tx1"/>
                </a:solidFill>
                <a:effectLst/>
              </a:rPr>
              <a:t>            } else if (message </a:t>
            </a:r>
            <a:r>
              <a:rPr lang="en-US" sz="1100" dirty="0" err="1">
                <a:solidFill>
                  <a:schemeClr val="tx1"/>
                </a:solidFill>
                <a:effectLst/>
              </a:rPr>
              <a:t>instanceof</a:t>
            </a:r>
            <a:r>
              <a:rPr lang="en-US" sz="1100" dirty="0">
                <a:solidFill>
                  <a:schemeClr val="tx1"/>
                </a:solidFill>
                <a:effectLst/>
              </a:rPr>
              <a:t> </a:t>
            </a:r>
            <a:r>
              <a:rPr lang="en-US" sz="1100" dirty="0" err="1">
                <a:solidFill>
                  <a:schemeClr val="tx1"/>
                </a:solidFill>
                <a:effectLst/>
              </a:rPr>
              <a:t>ObjectMessage</a:t>
            </a:r>
            <a:r>
              <a:rPr lang="en-US" sz="1100" dirty="0">
                <a:solidFill>
                  <a:schemeClr val="tx1"/>
                </a:solidFill>
                <a:effectLst/>
              </a:rPr>
              <a:t>) {</a:t>
            </a:r>
          </a:p>
          <a:p>
            <a:pPr>
              <a:lnSpc>
                <a:spcPct val="107000"/>
              </a:lnSpc>
            </a:pPr>
            <a:r>
              <a:rPr lang="en-US" sz="1100" dirty="0">
                <a:solidFill>
                  <a:schemeClr val="tx1"/>
                </a:solidFill>
                <a:effectLst/>
              </a:rPr>
              <a:t>                </a:t>
            </a:r>
            <a:r>
              <a:rPr lang="en-US" sz="1100" dirty="0" err="1">
                <a:solidFill>
                  <a:schemeClr val="tx1"/>
                </a:solidFill>
                <a:effectLst/>
              </a:rPr>
              <a:t>System.out.println</a:t>
            </a:r>
            <a:r>
              <a:rPr lang="en-US" sz="1100" dirty="0">
                <a:solidFill>
                  <a:schemeClr val="tx1"/>
                </a:solidFill>
                <a:effectLst/>
              </a:rPr>
              <a:t>("Queue: I received an </a:t>
            </a:r>
            <a:r>
              <a:rPr lang="en-US" sz="1100" dirty="0" err="1">
                <a:solidFill>
                  <a:schemeClr val="tx1"/>
                </a:solidFill>
                <a:effectLst/>
              </a:rPr>
              <a:t>ObjectMessage</a:t>
            </a:r>
            <a:r>
              <a:rPr lang="en-US" sz="1100" dirty="0">
                <a:solidFill>
                  <a:schemeClr val="tx1"/>
                </a:solidFill>
                <a:effectLst/>
              </a:rPr>
              <a:t> </a:t>
            </a:r>
            <a:r>
              <a:rPr lang="en-US" sz="1100" dirty="0" smtClean="0">
                <a:solidFill>
                  <a:schemeClr val="tx1"/>
                </a:solidFill>
                <a:effectLst/>
              </a:rPr>
              <a:t>at </a:t>
            </a:r>
            <a:r>
              <a:rPr lang="en-US" sz="1100" dirty="0">
                <a:solidFill>
                  <a:schemeClr val="tx1"/>
                </a:solidFill>
                <a:effectLst/>
              </a:rPr>
              <a:t>" + new Date());</a:t>
            </a:r>
          </a:p>
          <a:p>
            <a:pPr>
              <a:lnSpc>
                <a:spcPct val="107000"/>
              </a:lnSpc>
            </a:pPr>
            <a:r>
              <a:rPr lang="en-US" sz="1100" dirty="0">
                <a:solidFill>
                  <a:schemeClr val="tx1"/>
                </a:solidFill>
                <a:effectLst/>
              </a:rPr>
              <a:t>                </a:t>
            </a:r>
            <a:r>
              <a:rPr lang="en-US" sz="1100" dirty="0" err="1">
                <a:solidFill>
                  <a:schemeClr val="tx1"/>
                </a:solidFill>
                <a:effectLst/>
              </a:rPr>
              <a:t>ObjectMessage</a:t>
            </a:r>
            <a:r>
              <a:rPr lang="en-US" sz="1100" dirty="0">
                <a:solidFill>
                  <a:schemeClr val="tx1"/>
                </a:solidFill>
                <a:effectLst/>
              </a:rPr>
              <a:t> </a:t>
            </a:r>
            <a:r>
              <a:rPr lang="en-US" sz="1100" dirty="0" err="1">
                <a:solidFill>
                  <a:schemeClr val="tx1"/>
                </a:solidFill>
                <a:effectLst/>
              </a:rPr>
              <a:t>msg</a:t>
            </a:r>
            <a:r>
              <a:rPr lang="en-US" sz="1100" dirty="0">
                <a:solidFill>
                  <a:schemeClr val="tx1"/>
                </a:solidFill>
                <a:effectLst/>
              </a:rPr>
              <a:t> = (</a:t>
            </a:r>
            <a:r>
              <a:rPr lang="en-US" sz="1100" dirty="0" err="1">
                <a:solidFill>
                  <a:schemeClr val="tx1"/>
                </a:solidFill>
                <a:effectLst/>
              </a:rPr>
              <a:t>ObjectMessage</a:t>
            </a:r>
            <a:r>
              <a:rPr lang="en-US" sz="1100" dirty="0">
                <a:solidFill>
                  <a:schemeClr val="tx1"/>
                </a:solidFill>
                <a:effectLst/>
              </a:rPr>
              <a:t>) message;</a:t>
            </a:r>
          </a:p>
          <a:p>
            <a:pPr>
              <a:lnSpc>
                <a:spcPct val="107000"/>
              </a:lnSpc>
            </a:pPr>
            <a:r>
              <a:rPr lang="en-US" sz="1100" dirty="0">
                <a:solidFill>
                  <a:schemeClr val="tx1"/>
                </a:solidFill>
                <a:effectLst/>
              </a:rPr>
              <a:t>                Employee </a:t>
            </a:r>
            <a:r>
              <a:rPr lang="en-US" sz="1100" dirty="0" err="1">
                <a:solidFill>
                  <a:schemeClr val="tx1"/>
                </a:solidFill>
                <a:effectLst/>
              </a:rPr>
              <a:t>employee</a:t>
            </a:r>
            <a:r>
              <a:rPr lang="en-US" sz="1100" dirty="0">
                <a:solidFill>
                  <a:schemeClr val="tx1"/>
                </a:solidFill>
                <a:effectLst/>
              </a:rPr>
              <a:t> = (Employee) </a:t>
            </a:r>
            <a:r>
              <a:rPr lang="en-US" sz="1100" dirty="0" err="1">
                <a:solidFill>
                  <a:schemeClr val="tx1"/>
                </a:solidFill>
                <a:effectLst/>
              </a:rPr>
              <a:t>msg.getObject</a:t>
            </a:r>
            <a:r>
              <a:rPr lang="en-US" sz="1100" dirty="0">
                <a:solidFill>
                  <a:schemeClr val="tx1"/>
                </a:solidFill>
                <a:effectLst/>
              </a:rPr>
              <a:t>();</a:t>
            </a:r>
          </a:p>
          <a:p>
            <a:pPr>
              <a:lnSpc>
                <a:spcPct val="107000"/>
              </a:lnSpc>
            </a:pPr>
            <a:r>
              <a:rPr lang="en-US" sz="1100" dirty="0" smtClean="0">
                <a:solidFill>
                  <a:schemeClr val="tx1"/>
                </a:solidFill>
                <a:effectLst/>
              </a:rPr>
              <a:t>	    </a:t>
            </a:r>
            <a:r>
              <a:rPr lang="en-US" sz="1100" dirty="0" err="1" smtClean="0">
                <a:solidFill>
                  <a:schemeClr val="tx1"/>
                </a:solidFill>
                <a:effectLst/>
              </a:rPr>
              <a:t>System.out.println</a:t>
            </a:r>
            <a:r>
              <a:rPr lang="en-US" sz="1100" dirty="0" smtClean="0">
                <a:solidFill>
                  <a:schemeClr val="tx1"/>
                </a:solidFill>
                <a:effectLst/>
              </a:rPr>
              <a:t>(</a:t>
            </a:r>
            <a:r>
              <a:rPr lang="en-US" sz="1100" dirty="0" err="1" smtClean="0">
                <a:solidFill>
                  <a:schemeClr val="tx1"/>
                </a:solidFill>
                <a:effectLst/>
              </a:rPr>
              <a:t>employee.getName</a:t>
            </a:r>
            <a:r>
              <a:rPr lang="en-US" sz="1100" dirty="0" smtClean="0">
                <a:solidFill>
                  <a:schemeClr val="tx1"/>
                </a:solidFill>
                <a:effectLst/>
              </a:rPr>
              <a:t>());</a:t>
            </a:r>
          </a:p>
          <a:p>
            <a:pPr>
              <a:lnSpc>
                <a:spcPct val="107000"/>
              </a:lnSpc>
            </a:pPr>
            <a:r>
              <a:rPr lang="en-US" sz="1100" dirty="0" smtClean="0">
                <a:solidFill>
                  <a:schemeClr val="tx1"/>
                </a:solidFill>
                <a:effectLst/>
              </a:rPr>
              <a:t>            } else {</a:t>
            </a:r>
          </a:p>
          <a:p>
            <a:pPr>
              <a:lnSpc>
                <a:spcPct val="107000"/>
              </a:lnSpc>
            </a:pPr>
            <a:r>
              <a:rPr lang="en-US" sz="1100" dirty="0" smtClean="0">
                <a:solidFill>
                  <a:schemeClr val="tx1"/>
                </a:solidFill>
                <a:effectLst/>
              </a:rPr>
              <a:t>                </a:t>
            </a:r>
            <a:r>
              <a:rPr lang="en-US" sz="1100" dirty="0" err="1">
                <a:solidFill>
                  <a:schemeClr val="tx1"/>
                </a:solidFill>
                <a:effectLst/>
              </a:rPr>
              <a:t>System.out.println</a:t>
            </a:r>
            <a:r>
              <a:rPr lang="en-US" sz="1100" dirty="0">
                <a:solidFill>
                  <a:schemeClr val="tx1"/>
                </a:solidFill>
                <a:effectLst/>
              </a:rPr>
              <a:t>("Not valid message for this Queue MDB");</a:t>
            </a:r>
          </a:p>
          <a:p>
            <a:pPr>
              <a:lnSpc>
                <a:spcPct val="107000"/>
              </a:lnSpc>
            </a:pPr>
            <a:r>
              <a:rPr lang="en-US" sz="1100" dirty="0">
                <a:solidFill>
                  <a:schemeClr val="tx1"/>
                </a:solidFill>
                <a:effectLst/>
              </a:rPr>
              <a:t>            }</a:t>
            </a:r>
          </a:p>
          <a:p>
            <a:pPr>
              <a:lnSpc>
                <a:spcPct val="107000"/>
              </a:lnSpc>
            </a:pPr>
            <a:r>
              <a:rPr lang="en-US" sz="1100" dirty="0">
                <a:solidFill>
                  <a:schemeClr val="tx1"/>
                </a:solidFill>
                <a:effectLst/>
              </a:rPr>
              <a:t>        } catch (</a:t>
            </a:r>
            <a:r>
              <a:rPr lang="en-US" sz="1100" dirty="0" err="1">
                <a:solidFill>
                  <a:schemeClr val="tx1"/>
                </a:solidFill>
                <a:effectLst/>
              </a:rPr>
              <a:t>JMSException</a:t>
            </a:r>
            <a:r>
              <a:rPr lang="en-US" sz="1100" dirty="0">
                <a:solidFill>
                  <a:schemeClr val="tx1"/>
                </a:solidFill>
                <a:effectLst/>
              </a:rPr>
              <a:t> e) {</a:t>
            </a:r>
          </a:p>
          <a:p>
            <a:pPr>
              <a:lnSpc>
                <a:spcPct val="107000"/>
              </a:lnSpc>
            </a:pPr>
            <a:r>
              <a:rPr lang="en-US" sz="1100" dirty="0">
                <a:solidFill>
                  <a:schemeClr val="tx1"/>
                </a:solidFill>
                <a:effectLst/>
              </a:rPr>
              <a:t>            </a:t>
            </a:r>
            <a:r>
              <a:rPr lang="en-US" sz="1100" dirty="0" err="1">
                <a:solidFill>
                  <a:schemeClr val="tx1"/>
                </a:solidFill>
                <a:effectLst/>
              </a:rPr>
              <a:t>e.printStackTrace</a:t>
            </a:r>
            <a:r>
              <a:rPr lang="en-US" sz="1100" dirty="0">
                <a:solidFill>
                  <a:schemeClr val="tx1"/>
                </a:solidFill>
                <a:effectLst/>
              </a:rPr>
              <a:t>();</a:t>
            </a:r>
          </a:p>
          <a:p>
            <a:pPr>
              <a:lnSpc>
                <a:spcPct val="107000"/>
              </a:lnSpc>
            </a:pPr>
            <a:r>
              <a:rPr lang="en-US" sz="1100" dirty="0">
                <a:solidFill>
                  <a:schemeClr val="tx1"/>
                </a:solidFill>
                <a:effectLst/>
              </a:rPr>
              <a:t>        }</a:t>
            </a:r>
          </a:p>
          <a:p>
            <a:pPr>
              <a:lnSpc>
                <a:spcPct val="107000"/>
              </a:lnSpc>
            </a:pPr>
            <a:r>
              <a:rPr lang="en-US" sz="1100" dirty="0">
                <a:solidFill>
                  <a:schemeClr val="tx1"/>
                </a:solidFill>
                <a:effectLst/>
              </a:rPr>
              <a:t>    }</a:t>
            </a:r>
          </a:p>
          <a:p>
            <a:pPr>
              <a:lnSpc>
                <a:spcPct val="107000"/>
              </a:lnSpc>
            </a:pPr>
            <a:r>
              <a:rPr lang="en-US" sz="1100" dirty="0">
                <a:solidFill>
                  <a:schemeClr val="tx1"/>
                </a:solidFill>
                <a:effectLst/>
              </a:rPr>
              <a:t>}</a:t>
            </a:r>
          </a:p>
        </p:txBody>
      </p:sp>
    </p:spTree>
    <p:extLst>
      <p:ext uri="{BB962C8B-B14F-4D97-AF65-F5344CB8AC3E}">
        <p14:creationId xmlns:p14="http://schemas.microsoft.com/office/powerpoint/2010/main" val="2774254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a:xfrm>
            <a:off x="190413" y="1151121"/>
            <a:ext cx="5599199" cy="5373881"/>
          </a:xfrm>
        </p:spPr>
        <p:txBody>
          <a:bodyPr>
            <a:normAutofit fontScale="92500"/>
          </a:bodyPr>
          <a:lstStyle/>
          <a:p>
            <a:r>
              <a:rPr lang="en-US" sz="4800" dirty="0"/>
              <a:t>Typically, an entity represents a table in a relational </a:t>
            </a:r>
            <a:r>
              <a:rPr lang="en-US" sz="4800" dirty="0" smtClean="0"/>
              <a:t>database</a:t>
            </a:r>
          </a:p>
          <a:p>
            <a:endParaRPr lang="en-US" sz="4800" dirty="0" smtClean="0"/>
          </a:p>
          <a:p>
            <a:r>
              <a:rPr lang="en-US" sz="4800" dirty="0" smtClean="0"/>
              <a:t>Each </a:t>
            </a:r>
            <a:r>
              <a:rPr lang="en-US" sz="4800" dirty="0"/>
              <a:t>entity instance corresponds to a row in that table</a:t>
            </a:r>
            <a:endParaRPr lang="en-US" sz="4400" dirty="0">
              <a:solidFill>
                <a:schemeClr val="tx2">
                  <a:lumMod val="75000"/>
                </a:schemeClr>
              </a:solidFill>
            </a:endParaRPr>
          </a:p>
        </p:txBody>
      </p:sp>
      <p:sp>
        <p:nvSpPr>
          <p:cNvPr id="4" name="Title 3"/>
          <p:cNvSpPr>
            <a:spLocks noGrp="1"/>
          </p:cNvSpPr>
          <p:nvPr>
            <p:ph type="title"/>
          </p:nvPr>
        </p:nvSpPr>
        <p:spPr>
          <a:xfrm>
            <a:off x="190413" y="40341"/>
            <a:ext cx="9577597" cy="1110780"/>
          </a:xfrm>
        </p:spPr>
        <p:txBody>
          <a:bodyPr>
            <a:normAutofit/>
          </a:bodyPr>
          <a:lstStyle/>
          <a:p>
            <a:r>
              <a:rPr lang="en-US" sz="4800" b="0" dirty="0" smtClean="0"/>
              <a:t>Entity Beans</a:t>
            </a: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612" y="921514"/>
            <a:ext cx="5924550" cy="5362575"/>
          </a:xfrm>
          <a:prstGeom prst="rect">
            <a:avLst/>
          </a:prstGeom>
        </p:spPr>
      </p:pic>
    </p:spTree>
    <p:extLst>
      <p:ext uri="{BB962C8B-B14F-4D97-AF65-F5344CB8AC3E}">
        <p14:creationId xmlns:p14="http://schemas.microsoft.com/office/powerpoint/2010/main" val="1145598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a:xfrm>
            <a:off x="190413" y="1219199"/>
            <a:ext cx="11804822" cy="5305803"/>
          </a:xfrm>
        </p:spPr>
        <p:txBody>
          <a:bodyPr>
            <a:normAutofit fontScale="92500" lnSpcReduction="20000"/>
          </a:bodyPr>
          <a:lstStyle/>
          <a:p>
            <a:r>
              <a:rPr lang="en-US" sz="2800" dirty="0"/>
              <a:t>CDI is a set of services that, used together, make it easy for developers to use enterprise beans along with </a:t>
            </a:r>
            <a:r>
              <a:rPr lang="en-US" sz="2800" dirty="0" err="1"/>
              <a:t>JavaServer</a:t>
            </a:r>
            <a:r>
              <a:rPr lang="en-US" sz="2800" dirty="0"/>
              <a:t> Faces technology in web </a:t>
            </a:r>
            <a:r>
              <a:rPr lang="en-US" sz="2800" dirty="0" smtClean="0"/>
              <a:t>applications</a:t>
            </a:r>
          </a:p>
          <a:p>
            <a:r>
              <a:rPr lang="en-US" sz="3200" dirty="0"/>
              <a:t>The most fundamental services provided by CDI are as follows:</a:t>
            </a:r>
          </a:p>
          <a:p>
            <a:pPr lvl="2"/>
            <a:r>
              <a:rPr lang="en-US" sz="2800" b="1" dirty="0"/>
              <a:t>Contexts</a:t>
            </a:r>
            <a:r>
              <a:rPr lang="en-US" sz="2800" dirty="0"/>
              <a:t>: The ability to bind the lifecycle and interactions of </a:t>
            </a:r>
            <a:r>
              <a:rPr lang="en-US" sz="2800" dirty="0" err="1"/>
              <a:t>stateful</a:t>
            </a:r>
            <a:r>
              <a:rPr lang="en-US" sz="2800" dirty="0"/>
              <a:t> components to well-defined but extensible lifecycle contexts</a:t>
            </a:r>
          </a:p>
          <a:p>
            <a:pPr lvl="2"/>
            <a:r>
              <a:rPr lang="en-US" sz="2800" b="1" dirty="0"/>
              <a:t>Dependency injection</a:t>
            </a:r>
            <a:r>
              <a:rPr lang="en-US" sz="2800" dirty="0"/>
              <a:t>: The ability to inject components into an application in a </a:t>
            </a:r>
            <a:r>
              <a:rPr lang="en-US" sz="2800" dirty="0" err="1"/>
              <a:t>typesafe</a:t>
            </a:r>
            <a:r>
              <a:rPr lang="en-US" sz="2800" dirty="0"/>
              <a:t> way, including the ability to choose at deployment time which implementation of a particular interface to </a:t>
            </a:r>
            <a:r>
              <a:rPr lang="en-US" sz="2800" dirty="0" smtClean="0"/>
              <a:t>inject</a:t>
            </a:r>
          </a:p>
          <a:p>
            <a:pPr lvl="2"/>
            <a:r>
              <a:rPr lang="en-US" sz="2800" dirty="0"/>
              <a:t>Integration with the Expression Language (EL), which allows any component to be used directly within a </a:t>
            </a:r>
            <a:r>
              <a:rPr lang="en-US" sz="2800" dirty="0" err="1"/>
              <a:t>JavaServer</a:t>
            </a:r>
            <a:r>
              <a:rPr lang="en-US" sz="2800" dirty="0"/>
              <a:t> Faces page or a </a:t>
            </a:r>
            <a:r>
              <a:rPr lang="en-US" sz="2800" dirty="0" err="1"/>
              <a:t>JavaServer</a:t>
            </a:r>
            <a:r>
              <a:rPr lang="en-US" sz="2800" dirty="0"/>
              <a:t> Pages </a:t>
            </a:r>
            <a:r>
              <a:rPr lang="en-US" sz="2800" dirty="0" smtClean="0"/>
              <a:t>page</a:t>
            </a:r>
          </a:p>
          <a:p>
            <a:pPr lvl="2"/>
            <a:r>
              <a:rPr lang="en-US" sz="2800" dirty="0"/>
              <a:t>A web conversation scope in addition to the three standard scopes (request, session, and application) defined by the Java Servlet specification</a:t>
            </a:r>
          </a:p>
          <a:p>
            <a:endParaRPr lang="en-US" sz="3100" dirty="0"/>
          </a:p>
        </p:txBody>
      </p:sp>
      <p:sp>
        <p:nvSpPr>
          <p:cNvPr id="4" name="Title 3"/>
          <p:cNvSpPr>
            <a:spLocks noGrp="1"/>
          </p:cNvSpPr>
          <p:nvPr>
            <p:ph type="title"/>
          </p:nvPr>
        </p:nvSpPr>
        <p:spPr>
          <a:xfrm>
            <a:off x="190413" y="40341"/>
            <a:ext cx="9577597" cy="1110780"/>
          </a:xfrm>
        </p:spPr>
        <p:txBody>
          <a:bodyPr>
            <a:normAutofit/>
          </a:bodyPr>
          <a:lstStyle/>
          <a:p>
            <a:r>
              <a:rPr lang="en-US" b="0" dirty="0"/>
              <a:t>Contexts and Dependency Injection (CDI)</a:t>
            </a:r>
            <a:endParaRPr lang="en-US" dirty="0"/>
          </a:p>
        </p:txBody>
      </p:sp>
    </p:spTree>
    <p:extLst>
      <p:ext uri="{BB962C8B-B14F-4D97-AF65-F5344CB8AC3E}">
        <p14:creationId xmlns:p14="http://schemas.microsoft.com/office/powerpoint/2010/main" val="4177826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fontScale="92500" lnSpcReduction="20000"/>
          </a:bodyPr>
          <a:lstStyle/>
          <a:p>
            <a:pPr>
              <a:lnSpc>
                <a:spcPct val="110000"/>
              </a:lnSpc>
            </a:pPr>
            <a:r>
              <a:rPr lang="en-US" sz="3200" dirty="0" smtClean="0">
                <a:solidFill>
                  <a:schemeClr val="tx2">
                    <a:lumMod val="75000"/>
                  </a:schemeClr>
                </a:solidFill>
              </a:rPr>
              <a:t>EJB</a:t>
            </a:r>
          </a:p>
          <a:p>
            <a:pPr>
              <a:lnSpc>
                <a:spcPct val="110000"/>
              </a:lnSpc>
            </a:pPr>
            <a:r>
              <a:rPr lang="en-US" sz="3200" dirty="0" smtClean="0">
                <a:solidFill>
                  <a:schemeClr val="tx2">
                    <a:lumMod val="75000"/>
                  </a:schemeClr>
                </a:solidFill>
              </a:rPr>
              <a:t>ORM</a:t>
            </a:r>
            <a:r>
              <a:rPr lang="en-US" sz="3200" dirty="0" smtClean="0"/>
              <a:t> </a:t>
            </a:r>
            <a:r>
              <a:rPr lang="en-US" sz="3200" dirty="0"/>
              <a:t>Frameworks</a:t>
            </a:r>
          </a:p>
          <a:p>
            <a:pPr>
              <a:lnSpc>
                <a:spcPct val="110000"/>
              </a:lnSpc>
            </a:pPr>
            <a:r>
              <a:rPr lang="en-US" sz="3200" dirty="0">
                <a:solidFill>
                  <a:schemeClr val="tx2">
                    <a:lumMod val="75000"/>
                  </a:schemeClr>
                </a:solidFill>
              </a:rPr>
              <a:t>JPA</a:t>
            </a:r>
            <a:r>
              <a:rPr lang="en-US" sz="3200" dirty="0"/>
              <a:t> (Java Persistence API)</a:t>
            </a:r>
          </a:p>
          <a:p>
            <a:pPr lvl="1">
              <a:lnSpc>
                <a:spcPct val="110000"/>
              </a:lnSpc>
            </a:pPr>
            <a:r>
              <a:rPr lang="en-US" sz="3000" dirty="0"/>
              <a:t>Install and Configure JPA</a:t>
            </a:r>
          </a:p>
          <a:p>
            <a:pPr>
              <a:lnSpc>
                <a:spcPct val="110000"/>
              </a:lnSpc>
              <a:spcBef>
                <a:spcPts val="1200"/>
              </a:spcBef>
            </a:pPr>
            <a:r>
              <a:rPr lang="en-US" sz="3200" dirty="0"/>
              <a:t>Mapping the DB Schema</a:t>
            </a:r>
            <a:br>
              <a:rPr lang="en-US" sz="3200" dirty="0"/>
            </a:br>
            <a:r>
              <a:rPr lang="en-US" sz="3200" dirty="0"/>
              <a:t>with JPA Annotations</a:t>
            </a:r>
          </a:p>
          <a:p>
            <a:pPr>
              <a:lnSpc>
                <a:spcPct val="110000"/>
              </a:lnSpc>
              <a:spcBef>
                <a:spcPts val="1200"/>
              </a:spcBef>
            </a:pPr>
            <a:r>
              <a:rPr lang="en-US" sz="3000" dirty="0">
                <a:solidFill>
                  <a:schemeClr val="tx2">
                    <a:lumMod val="75000"/>
                  </a:schemeClr>
                </a:solidFill>
              </a:rPr>
              <a:t>CRUD</a:t>
            </a:r>
            <a:r>
              <a:rPr lang="en-US" sz="3000" dirty="0"/>
              <a:t> Operations</a:t>
            </a:r>
          </a:p>
          <a:p>
            <a:pPr lvl="1">
              <a:lnSpc>
                <a:spcPct val="110000"/>
              </a:lnSpc>
            </a:pPr>
            <a:r>
              <a:rPr lang="en-US" sz="3000" dirty="0"/>
              <a:t>Query Entities</a:t>
            </a:r>
          </a:p>
          <a:p>
            <a:pPr lvl="1">
              <a:lnSpc>
                <a:spcPct val="110000"/>
              </a:lnSpc>
            </a:pPr>
            <a:r>
              <a:rPr lang="en-US" sz="3000" dirty="0"/>
              <a:t>Create, Update,</a:t>
            </a:r>
            <a:br>
              <a:rPr lang="en-US" sz="3000" dirty="0"/>
            </a:br>
            <a:r>
              <a:rPr lang="en-US" sz="3000" dirty="0"/>
              <a:t>Delete Entities</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1026"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1012" y="2510670"/>
            <a:ext cx="2080786" cy="20807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8416256" y="1695856"/>
            <a:ext cx="3164556" cy="4080466"/>
          </a:xfrm>
          <a:prstGeom prst="rect">
            <a:avLst/>
          </a:prstGeom>
        </p:spPr>
      </p:pic>
      <p:pic>
        <p:nvPicPr>
          <p:cNvPr id="5" name="Picture 4"/>
          <p:cNvPicPr>
            <a:picLocks noChangeAspect="1"/>
          </p:cNvPicPr>
          <p:nvPr/>
        </p:nvPicPr>
        <p:blipFill>
          <a:blip r:embed="rId5"/>
          <a:stretch>
            <a:fillRect/>
          </a:stretch>
        </p:blipFill>
        <p:spPr>
          <a:xfrm>
            <a:off x="5053211" y="4872841"/>
            <a:ext cx="2588588" cy="1342230"/>
          </a:xfrm>
          <a:prstGeom prst="roundRect">
            <a:avLst>
              <a:gd name="adj" fmla="val 2640"/>
            </a:avLst>
          </a:prstGeom>
        </p:spPr>
      </p:pic>
      <p:pic>
        <p:nvPicPr>
          <p:cNvPr id="9" name="Picture 8"/>
          <p:cNvPicPr>
            <a:picLocks noChangeAspect="1"/>
          </p:cNvPicPr>
          <p:nvPr/>
        </p:nvPicPr>
        <p:blipFill>
          <a:blip r:embed="rId6"/>
          <a:stretch>
            <a:fillRect/>
          </a:stretch>
        </p:blipFill>
        <p:spPr>
          <a:xfrm>
            <a:off x="5596856" y="752081"/>
            <a:ext cx="2472548" cy="1410698"/>
          </a:xfrm>
          <a:prstGeom prst="roundRect">
            <a:avLst>
              <a:gd name="adj" fmla="val 1784"/>
            </a:avLst>
          </a:prstGeom>
        </p:spPr>
      </p:pic>
    </p:spTree>
    <p:extLst>
      <p:ext uri="{BB962C8B-B14F-4D97-AF65-F5344CB8AC3E}">
        <p14:creationId xmlns:p14="http://schemas.microsoft.com/office/powerpoint/2010/main" val="13786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44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441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44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3" name="Content Placeholder 2"/>
          <p:cNvSpPr>
            <a:spLocks noGrp="1"/>
          </p:cNvSpPr>
          <p:nvPr>
            <p:ph idx="1"/>
          </p:nvPr>
        </p:nvSpPr>
        <p:spPr>
          <a:xfrm>
            <a:off x="190413" y="1219199"/>
            <a:ext cx="11804822" cy="5305803"/>
          </a:xfrm>
        </p:spPr>
        <p:txBody>
          <a:bodyPr>
            <a:normAutofit fontScale="70000" lnSpcReduction="20000"/>
          </a:bodyPr>
          <a:lstStyle/>
          <a:p>
            <a:r>
              <a:rPr lang="en-US" sz="4000" dirty="0"/>
              <a:t>Dependency injection is supported only on managed classes and not on regular POJO.</a:t>
            </a:r>
            <a:br>
              <a:rPr lang="en-US" sz="4000" dirty="0"/>
            </a:br>
            <a:endParaRPr lang="en-US" sz="4400" b="1" dirty="0" smtClean="0">
              <a:solidFill>
                <a:schemeClr val="tx2">
                  <a:lumMod val="75000"/>
                </a:schemeClr>
              </a:solidFill>
            </a:endParaRPr>
          </a:p>
          <a:p>
            <a:r>
              <a:rPr lang="en-US" sz="4400" b="1" dirty="0" smtClean="0">
                <a:solidFill>
                  <a:schemeClr val="tx2">
                    <a:lumMod val="75000"/>
                  </a:schemeClr>
                </a:solidFill>
              </a:rPr>
              <a:t>@</a:t>
            </a:r>
            <a:r>
              <a:rPr lang="en-US" sz="4400" b="1" dirty="0">
                <a:solidFill>
                  <a:schemeClr val="tx2">
                    <a:lumMod val="75000"/>
                  </a:schemeClr>
                </a:solidFill>
              </a:rPr>
              <a:t>EJB</a:t>
            </a:r>
            <a:r>
              <a:rPr lang="en-US" sz="4400" dirty="0"/>
              <a:t> - used to inject other EJB reference</a:t>
            </a:r>
            <a:r>
              <a:rPr lang="en-US" sz="4400" dirty="0" smtClean="0"/>
              <a:t>. </a:t>
            </a:r>
            <a:r>
              <a:rPr lang="en-US" sz="3100" dirty="0" smtClean="0"/>
              <a:t>(@</a:t>
            </a:r>
            <a:r>
              <a:rPr lang="en-US" sz="3100" dirty="0"/>
              <a:t>EJB(name="</a:t>
            </a:r>
            <a:r>
              <a:rPr lang="en-US" sz="3100" dirty="0" err="1"/>
              <a:t>BidManagerRemote</a:t>
            </a:r>
            <a:r>
              <a:rPr lang="en-US" sz="3100" dirty="0" smtClean="0"/>
              <a:t>"))</a:t>
            </a:r>
          </a:p>
          <a:p>
            <a:endParaRPr lang="en-US" sz="4400" dirty="0"/>
          </a:p>
          <a:p>
            <a:r>
              <a:rPr lang="en-US" sz="4400" b="1" dirty="0">
                <a:solidFill>
                  <a:schemeClr val="tx2">
                    <a:lumMod val="75000"/>
                  </a:schemeClr>
                </a:solidFill>
              </a:rPr>
              <a:t>@Resource</a:t>
            </a:r>
            <a:r>
              <a:rPr lang="en-US" sz="4400" dirty="0"/>
              <a:t> - used to inject </a:t>
            </a:r>
            <a:r>
              <a:rPr lang="en-US" sz="4400" dirty="0" err="1"/>
              <a:t>datasource</a:t>
            </a:r>
            <a:r>
              <a:rPr lang="en-US" sz="4400" dirty="0"/>
              <a:t> or singleton services like </a:t>
            </a:r>
            <a:r>
              <a:rPr lang="en-US" sz="4400" dirty="0" err="1"/>
              <a:t>sessionContext</a:t>
            </a:r>
            <a:r>
              <a:rPr lang="en-US" sz="4400" dirty="0"/>
              <a:t>, </a:t>
            </a:r>
            <a:r>
              <a:rPr lang="en-US" sz="4400" dirty="0" err="1"/>
              <a:t>timerService</a:t>
            </a:r>
            <a:r>
              <a:rPr lang="en-US" sz="4400" dirty="0"/>
              <a:t> etc</a:t>
            </a:r>
            <a:r>
              <a:rPr lang="en-US" sz="4400" dirty="0" smtClean="0"/>
              <a:t>. </a:t>
            </a:r>
            <a:r>
              <a:rPr lang="en-US" sz="3100" dirty="0" smtClean="0"/>
              <a:t>(@</a:t>
            </a:r>
            <a:r>
              <a:rPr lang="en-US" sz="3100" dirty="0"/>
              <a:t>Resource(name="</a:t>
            </a:r>
            <a:r>
              <a:rPr lang="en-US" sz="3100" dirty="0" err="1"/>
              <a:t>jdbc</a:t>
            </a:r>
            <a:r>
              <a:rPr lang="en-US" sz="3100" dirty="0"/>
              <a:t>/</a:t>
            </a:r>
            <a:r>
              <a:rPr lang="en-US" sz="3100" dirty="0" err="1"/>
              <a:t>ActionBazaarDB</a:t>
            </a:r>
            <a:r>
              <a:rPr lang="en-US" sz="3100" dirty="0" smtClean="0"/>
              <a:t>"))</a:t>
            </a:r>
            <a:endParaRPr lang="en-US" sz="4400" dirty="0" smtClean="0"/>
          </a:p>
          <a:p>
            <a:endParaRPr lang="en-US" sz="4400" dirty="0" smtClean="0"/>
          </a:p>
          <a:p>
            <a:r>
              <a:rPr lang="en-US" sz="4400" b="1" dirty="0" smtClean="0">
                <a:solidFill>
                  <a:schemeClr val="tx2">
                    <a:lumMod val="75000"/>
                  </a:schemeClr>
                </a:solidFill>
              </a:rPr>
              <a:t>@Inject </a:t>
            </a:r>
            <a:r>
              <a:rPr lang="en-US" sz="4400" b="1" dirty="0" smtClean="0"/>
              <a:t>– </a:t>
            </a:r>
            <a:r>
              <a:rPr lang="en-US" sz="4400" dirty="0" smtClean="0"/>
              <a:t>used to inject any bean. Does not </a:t>
            </a:r>
            <a:r>
              <a:rPr lang="en-US" sz="4400" dirty="0"/>
              <a:t>support </a:t>
            </a:r>
            <a:r>
              <a:rPr lang="en-US" sz="4400" dirty="0" smtClean="0"/>
              <a:t>parameters </a:t>
            </a:r>
            <a:r>
              <a:rPr lang="en-US" sz="3100" dirty="0"/>
              <a:t>(private @Inject </a:t>
            </a:r>
            <a:r>
              <a:rPr lang="en-US" sz="3100" dirty="0" err="1"/>
              <a:t>ShoppingCart</a:t>
            </a:r>
            <a:r>
              <a:rPr lang="en-US" sz="3100" dirty="0"/>
              <a:t> cart;)</a:t>
            </a:r>
          </a:p>
        </p:txBody>
      </p:sp>
      <p:sp>
        <p:nvSpPr>
          <p:cNvPr id="4" name="Title 3"/>
          <p:cNvSpPr>
            <a:spLocks noGrp="1"/>
          </p:cNvSpPr>
          <p:nvPr>
            <p:ph type="title"/>
          </p:nvPr>
        </p:nvSpPr>
        <p:spPr>
          <a:xfrm>
            <a:off x="190413" y="40341"/>
            <a:ext cx="9577597" cy="1110780"/>
          </a:xfrm>
        </p:spPr>
        <p:txBody>
          <a:bodyPr>
            <a:normAutofit fontScale="90000"/>
          </a:bodyPr>
          <a:lstStyle/>
          <a:p>
            <a:r>
              <a:rPr lang="en-US" b="0" dirty="0" smtClean="0"/>
              <a:t>Dependency injection and inversion of control</a:t>
            </a:r>
            <a:endParaRPr lang="en-US" dirty="0"/>
          </a:p>
        </p:txBody>
      </p:sp>
    </p:spTree>
    <p:extLst>
      <p:ext uri="{BB962C8B-B14F-4D97-AF65-F5344CB8AC3E}">
        <p14:creationId xmlns:p14="http://schemas.microsoft.com/office/powerpoint/2010/main" val="398374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925" y="1363662"/>
            <a:ext cx="11099800" cy="5016500"/>
          </a:xfrm>
        </p:spPr>
      </p:pic>
      <p:sp>
        <p:nvSpPr>
          <p:cNvPr id="4" name="Title 3"/>
          <p:cNvSpPr>
            <a:spLocks noGrp="1"/>
          </p:cNvSpPr>
          <p:nvPr>
            <p:ph type="title"/>
          </p:nvPr>
        </p:nvSpPr>
        <p:spPr>
          <a:xfrm>
            <a:off x="190413" y="40341"/>
            <a:ext cx="9577597" cy="1110780"/>
          </a:xfrm>
        </p:spPr>
        <p:txBody>
          <a:bodyPr>
            <a:normAutofit/>
          </a:bodyPr>
          <a:lstStyle/>
          <a:p>
            <a:r>
              <a:rPr lang="en-US" b="0" dirty="0"/>
              <a:t>CDI bean scopes</a:t>
            </a:r>
          </a:p>
        </p:txBody>
      </p:sp>
      <p:sp>
        <p:nvSpPr>
          <p:cNvPr id="6" name="Rectangle 5"/>
          <p:cNvSpPr/>
          <p:nvPr/>
        </p:nvSpPr>
        <p:spPr>
          <a:xfrm>
            <a:off x="303212" y="803323"/>
            <a:ext cx="10515600" cy="338554"/>
          </a:xfrm>
          <a:prstGeom prst="rect">
            <a:avLst/>
          </a:prstGeom>
        </p:spPr>
        <p:txBody>
          <a:bodyPr wrap="square">
            <a:spAutoFit/>
          </a:bodyPr>
          <a:lstStyle/>
          <a:p>
            <a:r>
              <a:rPr lang="en-US" sz="1600" u="sng" dirty="0" smtClean="0">
                <a:solidFill>
                  <a:srgbClr val="0070C0"/>
                </a:solidFill>
              </a:rPr>
              <a:t>https://www.javacodegeeks.com/2013/04/java-ee-cdi-bean-scopes.html</a:t>
            </a:r>
            <a:endParaRPr lang="en-US" sz="1600" u="sng" dirty="0">
              <a:solidFill>
                <a:srgbClr val="0070C0"/>
              </a:solidFill>
            </a:endParaRPr>
          </a:p>
        </p:txBody>
      </p:sp>
    </p:spTree>
    <p:extLst>
      <p:ext uri="{BB962C8B-B14F-4D97-AF65-F5344CB8AC3E}">
        <p14:creationId xmlns:p14="http://schemas.microsoft.com/office/powerpoint/2010/main" val="595598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3" name="Content Placeholder 2"/>
          <p:cNvSpPr>
            <a:spLocks noGrp="1"/>
          </p:cNvSpPr>
          <p:nvPr>
            <p:ph idx="1"/>
          </p:nvPr>
        </p:nvSpPr>
        <p:spPr>
          <a:xfrm>
            <a:off x="190413" y="838201"/>
            <a:ext cx="11804822" cy="5686802"/>
          </a:xfrm>
        </p:spPr>
        <p:txBody>
          <a:bodyPr>
            <a:normAutofit/>
          </a:bodyPr>
          <a:lstStyle/>
          <a:p>
            <a:r>
              <a:rPr lang="en-US" sz="2400" dirty="0">
                <a:hlinkClick r:id="rId2"/>
              </a:rPr>
              <a:t>CDI </a:t>
            </a:r>
            <a:r>
              <a:rPr lang="en-US" sz="2400" dirty="0"/>
              <a:t>enriches the </a:t>
            </a:r>
            <a:r>
              <a:rPr lang="en-US" sz="2400" dirty="0">
                <a:hlinkClick r:id="rId3"/>
              </a:rPr>
              <a:t>EJB </a:t>
            </a:r>
            <a:r>
              <a:rPr lang="en-US" sz="2400" dirty="0" smtClean="0">
                <a:hlinkClick r:id="rId3"/>
              </a:rPr>
              <a:t>specification</a:t>
            </a:r>
            <a:r>
              <a:rPr lang="en-US" sz="2400" dirty="0" smtClean="0"/>
              <a:t> </a:t>
            </a:r>
            <a:r>
              <a:rPr lang="en-US" sz="2400" dirty="0"/>
              <a:t>by providing contextual life cycle management</a:t>
            </a:r>
            <a:endParaRPr lang="en-US" sz="2400" dirty="0" smtClean="0"/>
          </a:p>
          <a:p>
            <a:r>
              <a:rPr lang="en-US" sz="2400" b="1" dirty="0" err="1"/>
              <a:t>Stateful</a:t>
            </a:r>
            <a:r>
              <a:rPr lang="en-US" sz="2400" dirty="0"/>
              <a:t> EJBs can have any scope – no restrictions whatsoever!</a:t>
            </a:r>
            <a:endParaRPr lang="en-US" sz="2400" dirty="0" smtClean="0"/>
          </a:p>
          <a:p>
            <a:r>
              <a:rPr lang="en-US" sz="2400" b="1" dirty="0"/>
              <a:t>Stateless</a:t>
            </a:r>
            <a:r>
              <a:rPr lang="en-US" sz="2400" dirty="0"/>
              <a:t> beans can only belong to the @Dependent scope</a:t>
            </a:r>
            <a:endParaRPr lang="en-US" sz="2800" dirty="0">
              <a:solidFill>
                <a:schemeClr val="tx2">
                  <a:lumMod val="75000"/>
                </a:schemeClr>
              </a:solidFill>
            </a:endParaRPr>
          </a:p>
        </p:txBody>
      </p:sp>
      <p:sp>
        <p:nvSpPr>
          <p:cNvPr id="4" name="Title 3"/>
          <p:cNvSpPr>
            <a:spLocks noGrp="1"/>
          </p:cNvSpPr>
          <p:nvPr>
            <p:ph type="title"/>
          </p:nvPr>
        </p:nvSpPr>
        <p:spPr>
          <a:xfrm>
            <a:off x="190413" y="40341"/>
            <a:ext cx="9577597" cy="1110780"/>
          </a:xfrm>
        </p:spPr>
        <p:txBody>
          <a:bodyPr>
            <a:normAutofit/>
          </a:bodyPr>
          <a:lstStyle/>
          <a:p>
            <a:r>
              <a:rPr lang="en-US" b="0" dirty="0"/>
              <a:t>Valid CDI scopes for Session (EJB) beans</a:t>
            </a:r>
            <a:endParaRPr lang="en-US" dirty="0"/>
          </a:p>
        </p:txBody>
      </p:sp>
      <p:sp>
        <p:nvSpPr>
          <p:cNvPr id="5" name="Text Placeholder 5"/>
          <p:cNvSpPr txBox="1">
            <a:spLocks/>
          </p:cNvSpPr>
          <p:nvPr/>
        </p:nvSpPr>
        <p:spPr>
          <a:xfrm>
            <a:off x="303212" y="2438400"/>
            <a:ext cx="10820400" cy="39655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07000"/>
              </a:lnSpc>
            </a:pPr>
            <a:r>
              <a:rPr lang="en-US" sz="1600" dirty="0" smtClean="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 is valid</a:t>
            </a:r>
            <a:endParaRPr lang="en-US" sz="1600" dirty="0" smtClean="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@Stateless</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@Dependent</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class</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EJB1 {</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PostConstruct</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void</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init</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System.out.println</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(EJB1.class.getName() + " constructed successfully on "+ new Date().</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toString</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6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 is NOT valid</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@Stateless</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RequestScoped</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class</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EJB1</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PostConstruct</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void</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init</a:t>
            </a: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System.out.println</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(EJB1.class.getName() + " constructed successfully on "+ new Date().</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toString</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PMingLiU" panose="02020500000000000000" pitchFamily="18" charset="-120"/>
                <a:cs typeface="Times New Roman" panose="02020603050405020304" pitchFamily="18" charset="0"/>
              </a:rPr>
              <a:t> </a:t>
            </a:r>
            <a:r>
              <a:rPr lang="en-US" sz="1000" dirty="0">
                <a:effectLst/>
              </a:rPr>
              <a:t> </a:t>
            </a:r>
          </a:p>
        </p:txBody>
      </p:sp>
      <p:sp>
        <p:nvSpPr>
          <p:cNvPr id="6" name="Rectangle 5"/>
          <p:cNvSpPr/>
          <p:nvPr/>
        </p:nvSpPr>
        <p:spPr>
          <a:xfrm>
            <a:off x="190413" y="6416250"/>
            <a:ext cx="11450259" cy="338554"/>
          </a:xfrm>
          <a:prstGeom prst="rect">
            <a:avLst/>
          </a:prstGeom>
        </p:spPr>
        <p:txBody>
          <a:bodyPr wrap="square">
            <a:spAutoFit/>
          </a:bodyPr>
          <a:lstStyle/>
          <a:p>
            <a:r>
              <a:rPr lang="en-US" sz="1600" u="sng" dirty="0">
                <a:solidFill>
                  <a:srgbClr val="0070C0"/>
                </a:solidFill>
              </a:rPr>
              <a:t>https://abhirockzz.wordpress.com/2015/02/19/valid-cdi-scoped-for-session-ejb-beans/</a:t>
            </a:r>
          </a:p>
        </p:txBody>
      </p:sp>
    </p:spTree>
    <p:extLst>
      <p:ext uri="{BB962C8B-B14F-4D97-AF65-F5344CB8AC3E}">
        <p14:creationId xmlns:p14="http://schemas.microsoft.com/office/powerpoint/2010/main" val="365107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fontAlgn="base"/>
            <a:r>
              <a:rPr lang="en-US" sz="2800" dirty="0"/>
              <a:t>With </a:t>
            </a:r>
            <a:r>
              <a:rPr lang="en-US" sz="2800" b="1" dirty="0"/>
              <a:t>Singleton</a:t>
            </a:r>
            <a:r>
              <a:rPr lang="en-US" sz="2800" dirty="0"/>
              <a:t> beans, @</a:t>
            </a:r>
            <a:r>
              <a:rPr lang="en-US" sz="2800" dirty="0" err="1"/>
              <a:t>ApplicationScoped</a:t>
            </a:r>
            <a:r>
              <a:rPr lang="en-US" sz="2800" dirty="0"/>
              <a:t> is the only valid CDI scope (@Dependent is the default in case you do not use any other explicit CDI scope)</a:t>
            </a:r>
          </a:p>
        </p:txBody>
      </p:sp>
      <p:sp>
        <p:nvSpPr>
          <p:cNvPr id="4" name="Title 3"/>
          <p:cNvSpPr>
            <a:spLocks noGrp="1"/>
          </p:cNvSpPr>
          <p:nvPr>
            <p:ph type="title"/>
          </p:nvPr>
        </p:nvSpPr>
        <p:spPr>
          <a:xfrm>
            <a:off x="190413" y="40341"/>
            <a:ext cx="9577597" cy="1110780"/>
          </a:xfrm>
        </p:spPr>
        <p:txBody>
          <a:bodyPr>
            <a:normAutofit/>
          </a:bodyPr>
          <a:lstStyle/>
          <a:p>
            <a:r>
              <a:rPr lang="en-US" b="0" dirty="0"/>
              <a:t>Valid CDI scopes for Session (EJB) beans</a:t>
            </a:r>
            <a:endParaRPr lang="en-US" dirty="0"/>
          </a:p>
        </p:txBody>
      </p:sp>
      <p:sp>
        <p:nvSpPr>
          <p:cNvPr id="5" name="Text Placeholder 5"/>
          <p:cNvSpPr txBox="1">
            <a:spLocks/>
          </p:cNvSpPr>
          <p:nvPr/>
        </p:nvSpPr>
        <p:spPr>
          <a:xfrm>
            <a:off x="435249" y="2453175"/>
            <a:ext cx="10820400" cy="429487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07000"/>
              </a:lnSpc>
            </a:pPr>
            <a:r>
              <a:rPr lang="en-US" sz="1600" dirty="0" smtClean="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 is legal</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@Singleton</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@Startup</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ApplicationScoped</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class</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Singleton1</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PostConstruct</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void</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init</a:t>
            </a: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System.out.println</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(Singleton1.class.getName() + " constructed successfully on "+ new Date().</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toString</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6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//CDI container will not be happy seeing this</a:t>
            </a: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@Singleton</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@Startup</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RequestScoped</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class</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Singleton1</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PostConstruct</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8000FF"/>
                </a:solidFill>
                <a:effectLst/>
                <a:latin typeface="Courier New" panose="02070309020205020404" pitchFamily="49" charset="0"/>
                <a:ea typeface="Times New Roman" panose="02020603050405020304" pitchFamily="18" charset="0"/>
                <a:cs typeface="Times New Roman" panose="02020603050405020304" pitchFamily="18" charset="0"/>
              </a:rPr>
              <a:t>void</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init</a:t>
            </a: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System.out.println</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(Singleton1.class.getName() + " constructed successfully on "+ new Date().</a:t>
            </a:r>
            <a:r>
              <a:rPr lang="en-US" sz="1000" dirty="0" err="1">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toString</a:t>
            </a:r>
            <a:r>
              <a:rPr lang="en-US" sz="10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pPr>
            <a:r>
              <a:rPr lang="en-US" sz="1000"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PMingLiU" panose="02020500000000000000" pitchFamily="18" charset="-120"/>
                <a:cs typeface="Times New Roman" panose="02020603050405020304" pitchFamily="18" charset="0"/>
              </a:rPr>
              <a:t> </a:t>
            </a:r>
            <a:endParaRPr lang="en-US" sz="1000" dirty="0">
              <a:effectLst/>
            </a:endParaRPr>
          </a:p>
        </p:txBody>
      </p:sp>
    </p:spTree>
    <p:extLst>
      <p:ext uri="{BB962C8B-B14F-4D97-AF65-F5344CB8AC3E}">
        <p14:creationId xmlns:p14="http://schemas.microsoft.com/office/powerpoint/2010/main" val="4093492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r>
              <a:rPr lang="en-US" sz="3600" dirty="0" smtClean="0"/>
              <a:t>Accessing EJBs </a:t>
            </a:r>
            <a:r>
              <a:rPr lang="en-US" sz="3600" dirty="0"/>
              <a:t>applies only to session beans and not to message-driven beans. </a:t>
            </a:r>
            <a:endParaRPr lang="en-US" sz="3600" dirty="0" smtClean="0"/>
          </a:p>
          <a:p>
            <a:endParaRPr lang="en-US" sz="3600" dirty="0" smtClean="0"/>
          </a:p>
          <a:p>
            <a:r>
              <a:rPr lang="en-US" sz="3600" dirty="0" smtClean="0"/>
              <a:t>Message-driven beans have </a:t>
            </a:r>
            <a:r>
              <a:rPr lang="en-US" sz="3600" dirty="0"/>
              <a:t>a different programming </a:t>
            </a:r>
            <a:r>
              <a:rPr lang="en-US" sz="3600" dirty="0" smtClean="0"/>
              <a:t>model</a:t>
            </a:r>
          </a:p>
          <a:p>
            <a:endParaRPr lang="en-US" sz="3600" dirty="0" smtClean="0"/>
          </a:p>
          <a:p>
            <a:r>
              <a:rPr lang="en-US" sz="3600" dirty="0" smtClean="0"/>
              <a:t>Message-driven </a:t>
            </a:r>
            <a:r>
              <a:rPr lang="en-US" sz="3600" dirty="0"/>
              <a:t>beans do not have interfaces or no-interface views that define client access</a:t>
            </a:r>
            <a:r>
              <a:rPr lang="en-US" sz="3600" dirty="0" smtClean="0"/>
              <a:t>.</a:t>
            </a:r>
            <a:r>
              <a:rPr lang="en-US" sz="2800" dirty="0"/>
              <a:t/>
            </a:r>
            <a:br>
              <a:rPr lang="en-US" sz="2800" dirty="0"/>
            </a:br>
            <a:endParaRPr lang="en-US" sz="2800" dirty="0"/>
          </a:p>
        </p:txBody>
      </p:sp>
      <p:sp>
        <p:nvSpPr>
          <p:cNvPr id="4" name="Title 3"/>
          <p:cNvSpPr>
            <a:spLocks noGrp="1"/>
          </p:cNvSpPr>
          <p:nvPr>
            <p:ph type="title"/>
          </p:nvPr>
        </p:nvSpPr>
        <p:spPr>
          <a:xfrm>
            <a:off x="190413" y="40341"/>
            <a:ext cx="9577597" cy="1110780"/>
          </a:xfrm>
        </p:spPr>
        <p:txBody>
          <a:bodyPr>
            <a:normAutofit/>
          </a:bodyPr>
          <a:lstStyle/>
          <a:p>
            <a:r>
              <a:rPr lang="en-US" dirty="0"/>
              <a:t>Accessing Enterprise </a:t>
            </a:r>
            <a:r>
              <a:rPr lang="en-US" dirty="0" smtClean="0"/>
              <a:t>Beans</a:t>
            </a:r>
            <a:endParaRPr lang="en-US" dirty="0"/>
          </a:p>
        </p:txBody>
      </p:sp>
    </p:spTree>
    <p:extLst>
      <p:ext uri="{BB962C8B-B14F-4D97-AF65-F5344CB8AC3E}">
        <p14:creationId xmlns:p14="http://schemas.microsoft.com/office/powerpoint/2010/main" val="2568539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3" name="Content Placeholder 2"/>
          <p:cNvSpPr>
            <a:spLocks noGrp="1"/>
          </p:cNvSpPr>
          <p:nvPr>
            <p:ph idx="1"/>
          </p:nvPr>
        </p:nvSpPr>
        <p:spPr>
          <a:xfrm>
            <a:off x="190413" y="1151121"/>
            <a:ext cx="11804822" cy="5373881"/>
          </a:xfrm>
        </p:spPr>
        <p:txBody>
          <a:bodyPr>
            <a:normAutofit fontScale="92500"/>
          </a:bodyPr>
          <a:lstStyle/>
          <a:p>
            <a:r>
              <a:rPr lang="en-US" sz="3600" dirty="0"/>
              <a:t>Clients access enterprise beans either through a no-interface view or through a business interface. </a:t>
            </a:r>
            <a:endParaRPr lang="en-US" sz="3600" dirty="0" smtClean="0"/>
          </a:p>
          <a:p>
            <a:r>
              <a:rPr lang="en-US" sz="3600" dirty="0"/>
              <a:t>A </a:t>
            </a:r>
            <a:r>
              <a:rPr lang="en-US" sz="3600" b="1" dirty="0">
                <a:solidFill>
                  <a:schemeClr val="tx2">
                    <a:lumMod val="75000"/>
                  </a:schemeClr>
                </a:solidFill>
              </a:rPr>
              <a:t>no-interface view</a:t>
            </a:r>
            <a:r>
              <a:rPr lang="en-US" sz="3600" dirty="0"/>
              <a:t> of an enterprise bean exposes the public methods of the enterprise bean implementation class to clients. Clients using the no-interface view of an enterprise bean may invoke any public methods in the enterprise bean implementation class or any </a:t>
            </a:r>
            <a:r>
              <a:rPr lang="en-US" sz="3600" dirty="0" err="1"/>
              <a:t>superclasses</a:t>
            </a:r>
            <a:r>
              <a:rPr lang="en-US" sz="3600" dirty="0"/>
              <a:t> of the implementation class</a:t>
            </a:r>
            <a:endParaRPr lang="en-US" sz="3600" dirty="0" smtClean="0"/>
          </a:p>
          <a:p>
            <a:r>
              <a:rPr lang="en-US" sz="3200" dirty="0"/>
              <a:t>A </a:t>
            </a:r>
            <a:r>
              <a:rPr lang="en-US" sz="3200" b="1" dirty="0">
                <a:solidFill>
                  <a:schemeClr val="tx2">
                    <a:lumMod val="75000"/>
                  </a:schemeClr>
                </a:solidFill>
              </a:rPr>
              <a:t>business interface</a:t>
            </a:r>
            <a:r>
              <a:rPr lang="en-US" sz="3200" dirty="0"/>
              <a:t> is a standard Java programming language interface that contains the business methods of the enterprise bean.</a:t>
            </a:r>
            <a:endParaRPr lang="en-US" sz="2800" dirty="0"/>
          </a:p>
        </p:txBody>
      </p:sp>
      <p:sp>
        <p:nvSpPr>
          <p:cNvPr id="4" name="Title 3"/>
          <p:cNvSpPr>
            <a:spLocks noGrp="1"/>
          </p:cNvSpPr>
          <p:nvPr>
            <p:ph type="title"/>
          </p:nvPr>
        </p:nvSpPr>
        <p:spPr>
          <a:xfrm>
            <a:off x="190413" y="40341"/>
            <a:ext cx="9577597" cy="1110780"/>
          </a:xfrm>
        </p:spPr>
        <p:txBody>
          <a:bodyPr>
            <a:normAutofit/>
          </a:bodyPr>
          <a:lstStyle/>
          <a:p>
            <a:r>
              <a:rPr lang="en-US" dirty="0"/>
              <a:t>Accessing Enterprise </a:t>
            </a:r>
            <a:r>
              <a:rPr lang="en-US" dirty="0" smtClean="0"/>
              <a:t>Beans</a:t>
            </a:r>
            <a:endParaRPr lang="en-US" dirty="0"/>
          </a:p>
        </p:txBody>
      </p:sp>
    </p:spTree>
    <p:extLst>
      <p:ext uri="{BB962C8B-B14F-4D97-AF65-F5344CB8AC3E}">
        <p14:creationId xmlns:p14="http://schemas.microsoft.com/office/powerpoint/2010/main" val="311685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3" name="Content Placeholder 2"/>
          <p:cNvSpPr>
            <a:spLocks noGrp="1"/>
          </p:cNvSpPr>
          <p:nvPr>
            <p:ph idx="1"/>
          </p:nvPr>
        </p:nvSpPr>
        <p:spPr>
          <a:xfrm>
            <a:off x="190413" y="1151121"/>
            <a:ext cx="11804822" cy="5373881"/>
          </a:xfrm>
        </p:spPr>
        <p:txBody>
          <a:bodyPr>
            <a:normAutofit lnSpcReduction="10000"/>
          </a:bodyPr>
          <a:lstStyle/>
          <a:p>
            <a:r>
              <a:rPr lang="en-US" sz="3200" dirty="0"/>
              <a:t>The client of an enterprise bean obtains a reference to an instance of an enterprise bean through either </a:t>
            </a:r>
            <a:r>
              <a:rPr lang="en-US" sz="3200" b="1" dirty="0">
                <a:solidFill>
                  <a:schemeClr val="tx2">
                    <a:lumMod val="75000"/>
                  </a:schemeClr>
                </a:solidFill>
              </a:rPr>
              <a:t>dependency injection</a:t>
            </a:r>
            <a:r>
              <a:rPr lang="en-US" sz="3200" dirty="0"/>
              <a:t>, using Java programming language annotations, or</a:t>
            </a:r>
            <a:r>
              <a:rPr lang="en-US" sz="3200" dirty="0">
                <a:solidFill>
                  <a:schemeClr val="tx2">
                    <a:lumMod val="75000"/>
                  </a:schemeClr>
                </a:solidFill>
              </a:rPr>
              <a:t> </a:t>
            </a:r>
            <a:r>
              <a:rPr lang="en-US" sz="3200" b="1" dirty="0">
                <a:solidFill>
                  <a:schemeClr val="tx2">
                    <a:lumMod val="75000"/>
                  </a:schemeClr>
                </a:solidFill>
              </a:rPr>
              <a:t>JNDI lookup</a:t>
            </a:r>
            <a:r>
              <a:rPr lang="en-US" sz="3200" dirty="0"/>
              <a:t>, using the Java Naming and Directory Interface syntax to find the enterprise bean instance.</a:t>
            </a:r>
          </a:p>
          <a:p>
            <a:r>
              <a:rPr lang="en-US" sz="3200" dirty="0">
                <a:solidFill>
                  <a:schemeClr val="tx2">
                    <a:lumMod val="75000"/>
                  </a:schemeClr>
                </a:solidFill>
              </a:rPr>
              <a:t>Dependency </a:t>
            </a:r>
            <a:r>
              <a:rPr lang="en-US" sz="3200" dirty="0" smtClean="0">
                <a:solidFill>
                  <a:schemeClr val="tx2">
                    <a:lumMod val="75000"/>
                  </a:schemeClr>
                </a:solidFill>
              </a:rPr>
              <a:t>injection</a:t>
            </a:r>
            <a:r>
              <a:rPr lang="en-US" sz="3200" dirty="0" smtClean="0"/>
              <a:t> – available in </a:t>
            </a:r>
            <a:r>
              <a:rPr lang="en-US" sz="3200" dirty="0">
                <a:solidFill>
                  <a:schemeClr val="tx2">
                    <a:lumMod val="75000"/>
                  </a:schemeClr>
                </a:solidFill>
              </a:rPr>
              <a:t>Java EE server-managed environment</a:t>
            </a:r>
            <a:r>
              <a:rPr lang="en-US" sz="3200" dirty="0"/>
              <a:t>, </a:t>
            </a:r>
            <a:r>
              <a:rPr lang="en-US" sz="3200" dirty="0" err="1"/>
              <a:t>JavaServer</a:t>
            </a:r>
            <a:r>
              <a:rPr lang="en-US" sz="3200" dirty="0"/>
              <a:t> Faces web applications, JAX-RS web services, other enterprise beans, or Java EE application </a:t>
            </a:r>
            <a:r>
              <a:rPr lang="en-US" sz="3200" dirty="0" smtClean="0"/>
              <a:t>clients</a:t>
            </a:r>
          </a:p>
          <a:p>
            <a:r>
              <a:rPr lang="en-US" sz="3200" dirty="0">
                <a:solidFill>
                  <a:schemeClr val="tx2">
                    <a:lumMod val="75000"/>
                  </a:schemeClr>
                </a:solidFill>
              </a:rPr>
              <a:t>JNDI</a:t>
            </a:r>
            <a:r>
              <a:rPr lang="en-US" sz="3200" dirty="0"/>
              <a:t> </a:t>
            </a:r>
            <a:r>
              <a:rPr lang="en-US" sz="3200" dirty="0" smtClean="0"/>
              <a:t>- used in </a:t>
            </a:r>
            <a:r>
              <a:rPr lang="en-US" sz="3200" dirty="0" smtClean="0">
                <a:solidFill>
                  <a:schemeClr val="tx2">
                    <a:lumMod val="75000"/>
                  </a:schemeClr>
                </a:solidFill>
              </a:rPr>
              <a:t>non JEE environment</a:t>
            </a:r>
            <a:r>
              <a:rPr lang="en-US" sz="3200" dirty="0"/>
              <a:t/>
            </a:r>
            <a:br>
              <a:rPr lang="en-US" sz="3200" dirty="0"/>
            </a:br>
            <a:endParaRPr lang="en-US" sz="2800" dirty="0"/>
          </a:p>
        </p:txBody>
      </p:sp>
      <p:sp>
        <p:nvSpPr>
          <p:cNvPr id="4" name="Title 3"/>
          <p:cNvSpPr>
            <a:spLocks noGrp="1"/>
          </p:cNvSpPr>
          <p:nvPr>
            <p:ph type="title"/>
          </p:nvPr>
        </p:nvSpPr>
        <p:spPr>
          <a:xfrm>
            <a:off x="190413" y="40341"/>
            <a:ext cx="9577597" cy="1110780"/>
          </a:xfrm>
        </p:spPr>
        <p:txBody>
          <a:bodyPr>
            <a:normAutofit/>
          </a:bodyPr>
          <a:lstStyle/>
          <a:p>
            <a:r>
              <a:rPr lang="en-US" dirty="0"/>
              <a:t>Using Enterprise Beans in </a:t>
            </a:r>
            <a:r>
              <a:rPr lang="en-US" dirty="0" smtClean="0"/>
              <a:t>Clients</a:t>
            </a:r>
            <a:endParaRPr lang="en-US" dirty="0"/>
          </a:p>
        </p:txBody>
      </p:sp>
    </p:spTree>
    <p:extLst>
      <p:ext uri="{BB962C8B-B14F-4D97-AF65-F5344CB8AC3E}">
        <p14:creationId xmlns:p14="http://schemas.microsoft.com/office/powerpoint/2010/main" val="852103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3" name="Content Placeholder 2"/>
          <p:cNvSpPr>
            <a:spLocks noGrp="1"/>
          </p:cNvSpPr>
          <p:nvPr>
            <p:ph idx="1"/>
          </p:nvPr>
        </p:nvSpPr>
        <p:spPr>
          <a:xfrm>
            <a:off x="190413" y="914401"/>
            <a:ext cx="11804822" cy="5610602"/>
          </a:xfrm>
        </p:spPr>
        <p:txBody>
          <a:bodyPr>
            <a:normAutofit fontScale="47500" lnSpcReduction="20000"/>
          </a:bodyPr>
          <a:lstStyle/>
          <a:p>
            <a:r>
              <a:rPr lang="en-US" sz="3200" dirty="0"/>
              <a:t>The </a:t>
            </a:r>
            <a:r>
              <a:rPr lang="en-US" sz="3200" b="1" dirty="0" err="1">
                <a:solidFill>
                  <a:schemeClr val="tx2">
                    <a:lumMod val="75000"/>
                  </a:schemeClr>
                </a:solidFill>
              </a:rPr>
              <a:t>java:global</a:t>
            </a:r>
            <a:r>
              <a:rPr lang="en-US" sz="3200" dirty="0">
                <a:solidFill>
                  <a:schemeClr val="tx2">
                    <a:lumMod val="75000"/>
                  </a:schemeClr>
                </a:solidFill>
              </a:rPr>
              <a:t> </a:t>
            </a:r>
            <a:r>
              <a:rPr lang="en-US" sz="3200" dirty="0"/>
              <a:t>JNDI namespace is the portable way of finding remote enterprise beans using JNDI lookups. JNDI addresses are of the following form:</a:t>
            </a:r>
          </a:p>
          <a:p>
            <a:pPr marL="0" indent="0">
              <a:buNone/>
            </a:pPr>
            <a:r>
              <a:rPr lang="en-US" sz="3200" dirty="0" smtClean="0"/>
              <a:t>	</a:t>
            </a:r>
            <a:r>
              <a:rPr lang="en-US" sz="3200" dirty="0" err="1" smtClean="0"/>
              <a:t>java:global</a:t>
            </a:r>
            <a:r>
              <a:rPr lang="en-US" sz="3200" dirty="0"/>
              <a:t>[/application name]/module name/enterprise bean name[/interface name]</a:t>
            </a:r>
          </a:p>
          <a:p>
            <a:pPr marL="0" indent="0">
              <a:buNone/>
            </a:pPr>
            <a:r>
              <a:rPr lang="en-US" sz="3200" dirty="0" smtClean="0"/>
              <a:t>	Application </a:t>
            </a:r>
            <a:r>
              <a:rPr lang="en-US" sz="3200" dirty="0"/>
              <a:t>name and module name default to the name of the application and module minus the file extension. Application names </a:t>
            </a:r>
            <a:r>
              <a:rPr lang="en-US" sz="3200" dirty="0" smtClean="0"/>
              <a:t>	are </a:t>
            </a:r>
            <a:r>
              <a:rPr lang="en-US" sz="3200" dirty="0"/>
              <a:t>required only if the application is packaged within an EAR. The interface name is required only if the enterprise bean implements </a:t>
            </a:r>
            <a:r>
              <a:rPr lang="en-US" sz="3200" dirty="0" smtClean="0"/>
              <a:t>	more </a:t>
            </a:r>
            <a:r>
              <a:rPr lang="en-US" sz="3200" dirty="0"/>
              <a:t>than one business interface.</a:t>
            </a:r>
          </a:p>
          <a:p>
            <a:endParaRPr lang="en-US" sz="3200" dirty="0"/>
          </a:p>
          <a:p>
            <a:r>
              <a:rPr lang="en-US" sz="3200" dirty="0"/>
              <a:t>The </a:t>
            </a:r>
            <a:r>
              <a:rPr lang="en-US" sz="3200" dirty="0" err="1">
                <a:solidFill>
                  <a:schemeClr val="tx2">
                    <a:lumMod val="75000"/>
                  </a:schemeClr>
                </a:solidFill>
              </a:rPr>
              <a:t>java:module</a:t>
            </a:r>
            <a:r>
              <a:rPr lang="en-US" sz="3200" dirty="0"/>
              <a:t> namespace is used to look up local enterprise beans within the same module. JNDI addresses using the </a:t>
            </a:r>
            <a:r>
              <a:rPr lang="en-US" sz="3200" dirty="0" err="1"/>
              <a:t>java:module</a:t>
            </a:r>
            <a:r>
              <a:rPr lang="en-US" sz="3200" dirty="0"/>
              <a:t> namespace are of the following form</a:t>
            </a:r>
            <a:r>
              <a:rPr lang="en-US" sz="3200" dirty="0" smtClean="0"/>
              <a:t>:</a:t>
            </a:r>
            <a:endParaRPr lang="en-US" sz="3200" dirty="0"/>
          </a:p>
          <a:p>
            <a:pPr marL="0" indent="0">
              <a:buNone/>
            </a:pPr>
            <a:r>
              <a:rPr lang="en-US" sz="3200" dirty="0" smtClean="0"/>
              <a:t>	</a:t>
            </a:r>
            <a:r>
              <a:rPr lang="en-US" sz="3200" dirty="0" err="1" smtClean="0"/>
              <a:t>java:module</a:t>
            </a:r>
            <a:r>
              <a:rPr lang="en-US" sz="3200" dirty="0" smtClean="0"/>
              <a:t>/enterprise </a:t>
            </a:r>
            <a:r>
              <a:rPr lang="en-US" sz="3200" dirty="0"/>
              <a:t>bean name/[interface name]</a:t>
            </a:r>
          </a:p>
          <a:p>
            <a:pPr marL="0" indent="0">
              <a:buNone/>
            </a:pPr>
            <a:r>
              <a:rPr lang="en-US" sz="3200" dirty="0" smtClean="0"/>
              <a:t>	The </a:t>
            </a:r>
            <a:r>
              <a:rPr lang="en-US" sz="3200" dirty="0"/>
              <a:t>interface name is required only if the enterprise bean implements more than one business interface.</a:t>
            </a:r>
          </a:p>
          <a:p>
            <a:endParaRPr lang="en-US" sz="3200" dirty="0" smtClean="0"/>
          </a:p>
          <a:p>
            <a:endParaRPr lang="en-US" sz="3200" dirty="0"/>
          </a:p>
          <a:p>
            <a:r>
              <a:rPr lang="en-US" sz="3200" dirty="0"/>
              <a:t>The </a:t>
            </a:r>
            <a:r>
              <a:rPr lang="en-US" sz="3200" dirty="0" err="1">
                <a:solidFill>
                  <a:schemeClr val="tx2">
                    <a:lumMod val="75000"/>
                  </a:schemeClr>
                </a:solidFill>
              </a:rPr>
              <a:t>java:app</a:t>
            </a:r>
            <a:r>
              <a:rPr lang="en-US" sz="3200" dirty="0"/>
              <a:t> namespace is used to look up local enterprise beans packaged within the same application. That is, the enterprise bean is packaged within an EAR file containing multiple Java EE modules. JNDI addresses using the </a:t>
            </a:r>
            <a:r>
              <a:rPr lang="en-US" sz="3200" dirty="0" err="1"/>
              <a:t>java:app</a:t>
            </a:r>
            <a:r>
              <a:rPr lang="en-US" sz="3200" dirty="0"/>
              <a:t> namespace are of the following form:</a:t>
            </a:r>
          </a:p>
          <a:p>
            <a:pPr marL="0" indent="0">
              <a:buNone/>
            </a:pPr>
            <a:r>
              <a:rPr lang="en-US" sz="3200" dirty="0" smtClean="0"/>
              <a:t>	</a:t>
            </a:r>
            <a:r>
              <a:rPr lang="en-US" sz="3200" dirty="0" err="1" smtClean="0"/>
              <a:t>java:app</a:t>
            </a:r>
            <a:r>
              <a:rPr lang="en-US" sz="3200" dirty="0"/>
              <a:t>[/module name]/enterprise bean name[/interface name</a:t>
            </a:r>
            <a:r>
              <a:rPr lang="en-US" sz="3200" dirty="0" smtClean="0"/>
              <a:t>]</a:t>
            </a:r>
          </a:p>
          <a:p>
            <a:pPr marL="0" indent="0">
              <a:buNone/>
            </a:pPr>
            <a:endParaRPr lang="en-US" sz="3200" dirty="0"/>
          </a:p>
          <a:p>
            <a:pPr marL="0" indent="0">
              <a:buNone/>
            </a:pPr>
            <a:endParaRPr lang="en-US" sz="2800" dirty="0"/>
          </a:p>
        </p:txBody>
      </p:sp>
      <p:sp>
        <p:nvSpPr>
          <p:cNvPr id="4" name="Title 3"/>
          <p:cNvSpPr>
            <a:spLocks noGrp="1"/>
          </p:cNvSpPr>
          <p:nvPr>
            <p:ph type="title"/>
          </p:nvPr>
        </p:nvSpPr>
        <p:spPr>
          <a:xfrm>
            <a:off x="190413" y="40341"/>
            <a:ext cx="9577597" cy="874060"/>
          </a:xfrm>
        </p:spPr>
        <p:txBody>
          <a:bodyPr>
            <a:normAutofit/>
          </a:bodyPr>
          <a:lstStyle/>
          <a:p>
            <a:r>
              <a:rPr lang="en-US" dirty="0"/>
              <a:t>Portable JNDI </a:t>
            </a:r>
            <a:r>
              <a:rPr lang="en-US" dirty="0" smtClean="0"/>
              <a:t>Syntax</a:t>
            </a:r>
            <a:endParaRPr lang="en-US" dirty="0"/>
          </a:p>
        </p:txBody>
      </p:sp>
    </p:spTree>
    <p:extLst>
      <p:ext uri="{BB962C8B-B14F-4D97-AF65-F5344CB8AC3E}">
        <p14:creationId xmlns:p14="http://schemas.microsoft.com/office/powerpoint/2010/main" val="21293421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a:xfrm>
            <a:off x="190413" y="914401"/>
            <a:ext cx="11804822" cy="5610602"/>
          </a:xfrm>
        </p:spPr>
        <p:txBody>
          <a:bodyPr>
            <a:normAutofit/>
          </a:bodyPr>
          <a:lstStyle/>
          <a:p>
            <a:endParaRPr lang="en-US" sz="3200" dirty="0" smtClean="0"/>
          </a:p>
          <a:p>
            <a:pPr marL="0" indent="0">
              <a:buNone/>
            </a:pPr>
            <a:endParaRPr lang="en-US" sz="3200" dirty="0"/>
          </a:p>
          <a:p>
            <a:pPr marL="0" indent="0">
              <a:buNone/>
            </a:pPr>
            <a:endParaRPr lang="en-US" sz="2800" dirty="0"/>
          </a:p>
        </p:txBody>
      </p:sp>
      <p:sp>
        <p:nvSpPr>
          <p:cNvPr id="4" name="Title 3"/>
          <p:cNvSpPr>
            <a:spLocks noGrp="1"/>
          </p:cNvSpPr>
          <p:nvPr>
            <p:ph type="title"/>
          </p:nvPr>
        </p:nvSpPr>
        <p:spPr>
          <a:xfrm>
            <a:off x="190413" y="40341"/>
            <a:ext cx="9577597" cy="874060"/>
          </a:xfrm>
        </p:spPr>
        <p:txBody>
          <a:bodyPr>
            <a:normAutofit/>
          </a:bodyPr>
          <a:lstStyle/>
          <a:p>
            <a:r>
              <a:rPr lang="en-US" dirty="0"/>
              <a:t>Portable JNDI </a:t>
            </a:r>
            <a:r>
              <a:rPr lang="en-US" dirty="0" smtClean="0"/>
              <a:t>Syntax</a:t>
            </a:r>
            <a:endParaRPr lang="en-US" dirty="0"/>
          </a:p>
        </p:txBody>
      </p:sp>
      <p:sp>
        <p:nvSpPr>
          <p:cNvPr id="5" name="Text Placeholder 5"/>
          <p:cNvSpPr txBox="1">
            <a:spLocks/>
          </p:cNvSpPr>
          <p:nvPr/>
        </p:nvSpPr>
        <p:spPr>
          <a:xfrm>
            <a:off x="157449" y="905436"/>
            <a:ext cx="10820400" cy="556227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100" dirty="0" smtClean="0">
                <a:effectLst/>
              </a:rPr>
              <a:t>import </a:t>
            </a:r>
            <a:r>
              <a:rPr lang="en-US" sz="1100" dirty="0" err="1">
                <a:effectLst/>
              </a:rPr>
              <a:t>javax.naming.InitialContext</a:t>
            </a:r>
            <a:r>
              <a:rPr lang="en-US" sz="1100" dirty="0">
                <a:effectLst/>
              </a:rPr>
              <a:t>;</a:t>
            </a:r>
          </a:p>
          <a:p>
            <a:r>
              <a:rPr lang="en-US" sz="1100" dirty="0">
                <a:effectLst/>
              </a:rPr>
              <a:t>import </a:t>
            </a:r>
            <a:r>
              <a:rPr lang="en-US" sz="1100" dirty="0" err="1">
                <a:effectLst/>
              </a:rPr>
              <a:t>javax.naming.NamingException</a:t>
            </a:r>
            <a:r>
              <a:rPr lang="en-US" sz="1100" dirty="0">
                <a:effectLst/>
              </a:rPr>
              <a:t>;</a:t>
            </a:r>
          </a:p>
          <a:p>
            <a:r>
              <a:rPr lang="en-US" sz="1100" dirty="0">
                <a:effectLst/>
              </a:rPr>
              <a:t>import </a:t>
            </a:r>
            <a:r>
              <a:rPr lang="en-US" sz="1100" dirty="0" err="1">
                <a:effectLst/>
              </a:rPr>
              <a:t>com.developsoft.service.ConfigParamService</a:t>
            </a:r>
            <a:r>
              <a:rPr lang="en-US" sz="1100" dirty="0">
                <a:effectLst/>
              </a:rPr>
              <a:t>;</a:t>
            </a:r>
          </a:p>
          <a:p>
            <a:r>
              <a:rPr lang="en-US" sz="1100" dirty="0">
                <a:effectLst/>
              </a:rPr>
              <a:t>import </a:t>
            </a:r>
            <a:r>
              <a:rPr lang="en-US" sz="1100" dirty="0" err="1">
                <a:effectLst/>
              </a:rPr>
              <a:t>com.developsoft.service.UserService</a:t>
            </a:r>
            <a:r>
              <a:rPr lang="en-US" sz="1100" dirty="0">
                <a:effectLst/>
              </a:rPr>
              <a:t>;</a:t>
            </a:r>
          </a:p>
          <a:p>
            <a:endParaRPr lang="en-US" sz="1100" dirty="0" smtClean="0">
              <a:effectLst/>
            </a:endParaRPr>
          </a:p>
          <a:p>
            <a:r>
              <a:rPr lang="en-US" sz="1100" dirty="0" smtClean="0">
                <a:effectLst/>
              </a:rPr>
              <a:t>public </a:t>
            </a:r>
            <a:r>
              <a:rPr lang="en-US" sz="1100" dirty="0">
                <a:effectLst/>
              </a:rPr>
              <a:t>class </a:t>
            </a:r>
            <a:r>
              <a:rPr lang="en-US" sz="1100" dirty="0" err="1">
                <a:effectLst/>
              </a:rPr>
              <a:t>JndiHelper</a:t>
            </a:r>
            <a:r>
              <a:rPr lang="en-US" sz="1100" dirty="0">
                <a:effectLst/>
              </a:rPr>
              <a:t> {</a:t>
            </a:r>
          </a:p>
          <a:p>
            <a:r>
              <a:rPr lang="en-US" sz="1100" dirty="0">
                <a:effectLst/>
              </a:rPr>
              <a:t> </a:t>
            </a:r>
          </a:p>
          <a:p>
            <a:r>
              <a:rPr lang="en-US" sz="1100" dirty="0">
                <a:effectLst/>
              </a:rPr>
              <a:t>    public static final String CONFIG_PARAMS_JNDI = "</a:t>
            </a:r>
            <a:r>
              <a:rPr lang="en-US" sz="1100" dirty="0" err="1">
                <a:effectLst/>
              </a:rPr>
              <a:t>java:app</a:t>
            </a:r>
            <a:r>
              <a:rPr lang="en-US" sz="1100" dirty="0">
                <a:effectLst/>
              </a:rPr>
              <a:t>/</a:t>
            </a:r>
            <a:r>
              <a:rPr lang="en-US" sz="1100" dirty="0" err="1">
                <a:effectLst/>
              </a:rPr>
              <a:t>SoftUniJEE-ejb</a:t>
            </a:r>
            <a:r>
              <a:rPr lang="en-US" sz="1100" dirty="0">
                <a:effectLst/>
              </a:rPr>
              <a:t>/ConfigParamServiceImpl!com.developsoft.service.ConfigParamService";</a:t>
            </a:r>
          </a:p>
          <a:p>
            <a:r>
              <a:rPr lang="en-US" sz="1100" dirty="0">
                <a:effectLst/>
              </a:rPr>
              <a:t>    public static final String USER_SERVICE_JNDI = "</a:t>
            </a:r>
            <a:r>
              <a:rPr lang="en-US" sz="1100" dirty="0" err="1">
                <a:effectLst/>
              </a:rPr>
              <a:t>java:app</a:t>
            </a:r>
            <a:r>
              <a:rPr lang="en-US" sz="1100" dirty="0">
                <a:effectLst/>
              </a:rPr>
              <a:t>/</a:t>
            </a:r>
            <a:r>
              <a:rPr lang="en-US" sz="1100" dirty="0" err="1">
                <a:effectLst/>
              </a:rPr>
              <a:t>SoftUniJEE-ejb</a:t>
            </a:r>
            <a:r>
              <a:rPr lang="en-US" sz="1100" dirty="0">
                <a:effectLst/>
              </a:rPr>
              <a:t>/</a:t>
            </a:r>
            <a:r>
              <a:rPr lang="en-US" sz="1100" dirty="0" err="1">
                <a:effectLst/>
              </a:rPr>
              <a:t>UserServiceImpl!com.developsoft.service.UserService</a:t>
            </a:r>
            <a:r>
              <a:rPr lang="en-US" sz="1100" dirty="0">
                <a:effectLst/>
              </a:rPr>
              <a:t>";</a:t>
            </a:r>
          </a:p>
          <a:p>
            <a:r>
              <a:rPr lang="en-US" sz="1100" dirty="0">
                <a:effectLst/>
              </a:rPr>
              <a:t> </a:t>
            </a:r>
          </a:p>
          <a:p>
            <a:r>
              <a:rPr lang="en-US" sz="1100" dirty="0">
                <a:effectLst/>
              </a:rPr>
              <a:t>    public static Object </a:t>
            </a:r>
            <a:r>
              <a:rPr lang="en-US" sz="1100" dirty="0" err="1">
                <a:effectLst/>
              </a:rPr>
              <a:t>lookupLocal</a:t>
            </a:r>
            <a:r>
              <a:rPr lang="en-US" sz="1100" dirty="0">
                <a:effectLst/>
              </a:rPr>
              <a:t>(String </a:t>
            </a:r>
            <a:r>
              <a:rPr lang="en-US" sz="1100" dirty="0" err="1">
                <a:effectLst/>
              </a:rPr>
              <a:t>jndiBinding</a:t>
            </a:r>
            <a:r>
              <a:rPr lang="en-US" sz="1100" dirty="0">
                <a:effectLst/>
              </a:rPr>
              <a:t>) {</a:t>
            </a:r>
          </a:p>
          <a:p>
            <a:r>
              <a:rPr lang="en-US" sz="1100" dirty="0">
                <a:effectLst/>
              </a:rPr>
              <a:t>        </a:t>
            </a:r>
            <a:r>
              <a:rPr lang="en-US" sz="1100" dirty="0" err="1">
                <a:effectLst/>
              </a:rPr>
              <a:t>InitialContext</a:t>
            </a:r>
            <a:r>
              <a:rPr lang="en-US" sz="1100" dirty="0">
                <a:effectLst/>
              </a:rPr>
              <a:t> </a:t>
            </a:r>
            <a:r>
              <a:rPr lang="en-US" sz="1100" dirty="0" err="1">
                <a:effectLst/>
              </a:rPr>
              <a:t>ctx</a:t>
            </a:r>
            <a:r>
              <a:rPr lang="en-US" sz="1100" dirty="0">
                <a:effectLst/>
              </a:rPr>
              <a:t>;</a:t>
            </a:r>
          </a:p>
          <a:p>
            <a:r>
              <a:rPr lang="en-US" sz="1100" dirty="0">
                <a:effectLst/>
              </a:rPr>
              <a:t>        try {</a:t>
            </a:r>
          </a:p>
          <a:p>
            <a:r>
              <a:rPr lang="en-US" sz="1100" dirty="0">
                <a:effectLst/>
              </a:rPr>
              <a:t>            </a:t>
            </a:r>
            <a:r>
              <a:rPr lang="en-US" sz="1100" dirty="0" err="1">
                <a:effectLst/>
              </a:rPr>
              <a:t>ctx</a:t>
            </a:r>
            <a:r>
              <a:rPr lang="en-US" sz="1100" dirty="0">
                <a:effectLst/>
              </a:rPr>
              <a:t> = new </a:t>
            </a:r>
            <a:r>
              <a:rPr lang="en-US" sz="1100" dirty="0" err="1">
                <a:effectLst/>
              </a:rPr>
              <a:t>InitialContext</a:t>
            </a:r>
            <a:r>
              <a:rPr lang="en-US" sz="1100" dirty="0">
                <a:effectLst/>
              </a:rPr>
              <a:t>();</a:t>
            </a:r>
          </a:p>
          <a:p>
            <a:r>
              <a:rPr lang="en-US" sz="1100" dirty="0">
                <a:effectLst/>
              </a:rPr>
              <a:t>            Object </a:t>
            </a:r>
            <a:r>
              <a:rPr lang="en-US" sz="1100" dirty="0" err="1">
                <a:effectLst/>
              </a:rPr>
              <a:t>obj</a:t>
            </a:r>
            <a:r>
              <a:rPr lang="en-US" sz="1100" dirty="0">
                <a:effectLst/>
              </a:rPr>
              <a:t> = </a:t>
            </a:r>
            <a:r>
              <a:rPr lang="en-US" sz="1100" dirty="0" err="1">
                <a:effectLst/>
              </a:rPr>
              <a:t>ctx.lookup</a:t>
            </a:r>
            <a:r>
              <a:rPr lang="en-US" sz="1100" dirty="0">
                <a:effectLst/>
              </a:rPr>
              <a:t>(</a:t>
            </a:r>
            <a:r>
              <a:rPr lang="en-US" sz="1100" dirty="0" err="1">
                <a:effectLst/>
              </a:rPr>
              <a:t>jndiBinding</a:t>
            </a:r>
            <a:r>
              <a:rPr lang="en-US" sz="1100" dirty="0">
                <a:effectLst/>
              </a:rPr>
              <a:t>);</a:t>
            </a:r>
          </a:p>
          <a:p>
            <a:r>
              <a:rPr lang="en-US" sz="1100" dirty="0">
                <a:effectLst/>
              </a:rPr>
              <a:t>            return </a:t>
            </a:r>
            <a:r>
              <a:rPr lang="en-US" sz="1100" dirty="0" err="1">
                <a:effectLst/>
              </a:rPr>
              <a:t>obj</a:t>
            </a:r>
            <a:r>
              <a:rPr lang="en-US" sz="1100" dirty="0">
                <a:effectLst/>
              </a:rPr>
              <a:t>;</a:t>
            </a:r>
          </a:p>
          <a:p>
            <a:r>
              <a:rPr lang="en-US" sz="1100" dirty="0">
                <a:effectLst/>
              </a:rPr>
              <a:t>        } catch (</a:t>
            </a:r>
            <a:r>
              <a:rPr lang="en-US" sz="1100" dirty="0" err="1">
                <a:effectLst/>
              </a:rPr>
              <a:t>NamingException</a:t>
            </a:r>
            <a:r>
              <a:rPr lang="en-US" sz="1100" dirty="0">
                <a:effectLst/>
              </a:rPr>
              <a:t> e) {</a:t>
            </a:r>
          </a:p>
          <a:p>
            <a:r>
              <a:rPr lang="en-US" sz="1100" dirty="0">
                <a:effectLst/>
              </a:rPr>
              <a:t>            </a:t>
            </a:r>
            <a:r>
              <a:rPr lang="en-US" sz="1100" dirty="0" err="1">
                <a:effectLst/>
              </a:rPr>
              <a:t>e.printStackTrace</a:t>
            </a:r>
            <a:r>
              <a:rPr lang="en-US" sz="1100" dirty="0">
                <a:effectLst/>
              </a:rPr>
              <a:t>();</a:t>
            </a:r>
          </a:p>
          <a:p>
            <a:r>
              <a:rPr lang="en-US" sz="1100" dirty="0">
                <a:effectLst/>
              </a:rPr>
              <a:t>        }</a:t>
            </a:r>
          </a:p>
          <a:p>
            <a:r>
              <a:rPr lang="en-US" sz="1100" dirty="0">
                <a:effectLst/>
              </a:rPr>
              <a:t>        return null;</a:t>
            </a:r>
          </a:p>
          <a:p>
            <a:r>
              <a:rPr lang="en-US" sz="1100" dirty="0">
                <a:effectLst/>
              </a:rPr>
              <a:t>    }</a:t>
            </a:r>
          </a:p>
          <a:p>
            <a:r>
              <a:rPr lang="en-US" sz="1100" dirty="0">
                <a:effectLst/>
              </a:rPr>
              <a:t> </a:t>
            </a:r>
          </a:p>
          <a:p>
            <a:r>
              <a:rPr lang="en-US" sz="1100" dirty="0">
                <a:effectLst/>
              </a:rPr>
              <a:t>    public static </a:t>
            </a:r>
            <a:r>
              <a:rPr lang="en-US" sz="1100" dirty="0" err="1">
                <a:effectLst/>
              </a:rPr>
              <a:t>ConfigParamService</a:t>
            </a:r>
            <a:r>
              <a:rPr lang="en-US" sz="1100" dirty="0">
                <a:effectLst/>
              </a:rPr>
              <a:t> </a:t>
            </a:r>
            <a:r>
              <a:rPr lang="en-US" sz="1100" dirty="0" err="1">
                <a:effectLst/>
              </a:rPr>
              <a:t>lookupConfigParamService</a:t>
            </a:r>
            <a:r>
              <a:rPr lang="en-US" sz="1100" dirty="0">
                <a:effectLst/>
              </a:rPr>
              <a:t>() {</a:t>
            </a:r>
          </a:p>
          <a:p>
            <a:r>
              <a:rPr lang="en-US" sz="1100" dirty="0">
                <a:effectLst/>
              </a:rPr>
              <a:t>        return (</a:t>
            </a:r>
            <a:r>
              <a:rPr lang="en-US" sz="1100" dirty="0" err="1">
                <a:effectLst/>
              </a:rPr>
              <a:t>ConfigParamService</a:t>
            </a:r>
            <a:r>
              <a:rPr lang="en-US" sz="1100" dirty="0">
                <a:effectLst/>
              </a:rPr>
              <a:t>) </a:t>
            </a:r>
            <a:r>
              <a:rPr lang="en-US" sz="1100" dirty="0" err="1">
                <a:effectLst/>
              </a:rPr>
              <a:t>JndiHelper.lookupLocal</a:t>
            </a:r>
            <a:r>
              <a:rPr lang="en-US" sz="1100" dirty="0">
                <a:effectLst/>
              </a:rPr>
              <a:t>(CONFIG_PARAMS_JNDI);</a:t>
            </a:r>
          </a:p>
          <a:p>
            <a:r>
              <a:rPr lang="en-US" sz="1100" dirty="0">
                <a:effectLst/>
              </a:rPr>
              <a:t>    }</a:t>
            </a:r>
          </a:p>
          <a:p>
            <a:r>
              <a:rPr lang="en-US" sz="1100" dirty="0">
                <a:effectLst/>
              </a:rPr>
              <a:t> </a:t>
            </a:r>
          </a:p>
          <a:p>
            <a:r>
              <a:rPr lang="en-US" sz="1100" dirty="0">
                <a:effectLst/>
              </a:rPr>
              <a:t>    public static </a:t>
            </a:r>
            <a:r>
              <a:rPr lang="en-US" sz="1100" dirty="0" err="1">
                <a:effectLst/>
              </a:rPr>
              <a:t>UserService</a:t>
            </a:r>
            <a:r>
              <a:rPr lang="en-US" sz="1100" dirty="0">
                <a:effectLst/>
              </a:rPr>
              <a:t> </a:t>
            </a:r>
            <a:r>
              <a:rPr lang="en-US" sz="1100" dirty="0" err="1">
                <a:effectLst/>
              </a:rPr>
              <a:t>lookupUserService</a:t>
            </a:r>
            <a:r>
              <a:rPr lang="en-US" sz="1100" dirty="0">
                <a:effectLst/>
              </a:rPr>
              <a:t>() {</a:t>
            </a:r>
          </a:p>
          <a:p>
            <a:r>
              <a:rPr lang="en-US" sz="1100" dirty="0">
                <a:effectLst/>
              </a:rPr>
              <a:t>        return (</a:t>
            </a:r>
            <a:r>
              <a:rPr lang="en-US" sz="1100" dirty="0" err="1">
                <a:effectLst/>
              </a:rPr>
              <a:t>UserService</a:t>
            </a:r>
            <a:r>
              <a:rPr lang="en-US" sz="1100" dirty="0">
                <a:effectLst/>
              </a:rPr>
              <a:t>) </a:t>
            </a:r>
            <a:r>
              <a:rPr lang="en-US" sz="1100" dirty="0" err="1">
                <a:effectLst/>
              </a:rPr>
              <a:t>JndiHelper.lookupLocal</a:t>
            </a:r>
            <a:r>
              <a:rPr lang="en-US" sz="1100" dirty="0">
                <a:effectLst/>
              </a:rPr>
              <a:t>(USER_SERVICE_JNDI);</a:t>
            </a:r>
          </a:p>
          <a:p>
            <a:r>
              <a:rPr lang="en-US" sz="1100" dirty="0">
                <a:effectLst/>
              </a:rPr>
              <a:t>    }</a:t>
            </a:r>
          </a:p>
          <a:p>
            <a:r>
              <a:rPr lang="en-US" sz="1100" dirty="0">
                <a:effectLst/>
              </a:rPr>
              <a:t>}</a:t>
            </a:r>
          </a:p>
          <a:p>
            <a:r>
              <a:rPr lang="en-US" sz="1100" dirty="0">
                <a:effectLst/>
              </a:rPr>
              <a:t> </a:t>
            </a:r>
          </a:p>
        </p:txBody>
      </p:sp>
    </p:spTree>
    <p:extLst>
      <p:ext uri="{BB962C8B-B14F-4D97-AF65-F5344CB8AC3E}">
        <p14:creationId xmlns:p14="http://schemas.microsoft.com/office/powerpoint/2010/main" val="2999694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a:xfrm>
            <a:off x="190413" y="914401"/>
            <a:ext cx="11804822" cy="5610602"/>
          </a:xfrm>
        </p:spPr>
        <p:txBody>
          <a:bodyPr>
            <a:normAutofit/>
          </a:bodyPr>
          <a:lstStyle/>
          <a:p>
            <a:endParaRPr lang="en-US" sz="3200" dirty="0" smtClean="0"/>
          </a:p>
          <a:p>
            <a:pPr marL="0" indent="0">
              <a:buNone/>
            </a:pPr>
            <a:endParaRPr lang="en-US" sz="3200" dirty="0"/>
          </a:p>
          <a:p>
            <a:pPr marL="0" indent="0">
              <a:buNone/>
            </a:pPr>
            <a:endParaRPr lang="en-US" sz="2800" dirty="0"/>
          </a:p>
        </p:txBody>
      </p:sp>
      <p:sp>
        <p:nvSpPr>
          <p:cNvPr id="4" name="Title 3"/>
          <p:cNvSpPr>
            <a:spLocks noGrp="1"/>
          </p:cNvSpPr>
          <p:nvPr>
            <p:ph type="title"/>
          </p:nvPr>
        </p:nvSpPr>
        <p:spPr>
          <a:xfrm>
            <a:off x="190413" y="40341"/>
            <a:ext cx="9577597" cy="874060"/>
          </a:xfrm>
        </p:spPr>
        <p:txBody>
          <a:bodyPr>
            <a:normAutofit/>
          </a:bodyPr>
          <a:lstStyle/>
          <a:p>
            <a:r>
              <a:rPr lang="en-US" dirty="0"/>
              <a:t>Local </a:t>
            </a:r>
            <a:r>
              <a:rPr lang="en-US" dirty="0" smtClean="0"/>
              <a:t>Clients</a:t>
            </a:r>
            <a:endParaRPr lang="en-US" dirty="0"/>
          </a:p>
        </p:txBody>
      </p:sp>
      <p:sp>
        <p:nvSpPr>
          <p:cNvPr id="7" name="Content Placeholder 2"/>
          <p:cNvSpPr txBox="1">
            <a:spLocks/>
          </p:cNvSpPr>
          <p:nvPr/>
        </p:nvSpPr>
        <p:spPr>
          <a:xfrm>
            <a:off x="342813" y="1066801"/>
            <a:ext cx="11804822" cy="5610602"/>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800" dirty="0"/>
              <a:t>It must run in the same application as the enterprise bean it </a:t>
            </a:r>
            <a:r>
              <a:rPr lang="en-US" sz="1800" dirty="0" smtClean="0"/>
              <a:t>accesses and can be </a:t>
            </a:r>
            <a:r>
              <a:rPr lang="en-US" sz="1800" dirty="0"/>
              <a:t>a web component or another enterprise </a:t>
            </a:r>
            <a:r>
              <a:rPr lang="en-US" sz="1800" dirty="0" smtClean="0"/>
              <a:t>bean</a:t>
            </a:r>
            <a:endParaRPr lang="en-US" sz="1800" dirty="0"/>
          </a:p>
          <a:p>
            <a:r>
              <a:rPr lang="en-US" sz="1800" dirty="0" smtClean="0"/>
              <a:t>To </a:t>
            </a:r>
            <a:r>
              <a:rPr lang="en-US" sz="1800" dirty="0"/>
              <a:t>build an enterprise bean that allows only local access, you may, but are not required to, do one of the following</a:t>
            </a:r>
            <a:r>
              <a:rPr lang="en-US" sz="1800" dirty="0" smtClean="0"/>
              <a:t>:</a:t>
            </a:r>
          </a:p>
          <a:p>
            <a:endParaRPr lang="en-US" sz="1800" dirty="0"/>
          </a:p>
          <a:p>
            <a:pPr lvl="1"/>
            <a:r>
              <a:rPr lang="en-US" sz="1800" dirty="0" smtClean="0"/>
              <a:t> Create </a:t>
            </a:r>
            <a:r>
              <a:rPr lang="en-US" sz="1800" dirty="0"/>
              <a:t>an enterprise bean implementation class that does not implement a business interface, indicating that the bean exposes a no-interface view to clients. </a:t>
            </a:r>
          </a:p>
          <a:p>
            <a:pPr marL="0" indent="0">
              <a:buNone/>
            </a:pPr>
            <a:r>
              <a:rPr lang="en-US" sz="2000" b="1" dirty="0" smtClean="0"/>
              <a:t>	</a:t>
            </a:r>
            <a:r>
              <a:rPr lang="en-US" sz="1200" b="1" dirty="0" smtClean="0">
                <a:solidFill>
                  <a:schemeClr val="tx2">
                    <a:lumMod val="75000"/>
                  </a:schemeClr>
                </a:solidFill>
              </a:rPr>
              <a:t>@Session</a:t>
            </a:r>
          </a:p>
          <a:p>
            <a:pPr marL="0" indent="0">
              <a:buNone/>
            </a:pPr>
            <a:r>
              <a:rPr lang="en-US" sz="1200" b="1" dirty="0" smtClean="0"/>
              <a:t>	public </a:t>
            </a:r>
            <a:r>
              <a:rPr lang="en-US" sz="1200" b="1" dirty="0"/>
              <a:t>class </a:t>
            </a:r>
            <a:r>
              <a:rPr lang="en-US" sz="1200" b="1" dirty="0" err="1"/>
              <a:t>MyBean</a:t>
            </a:r>
            <a:r>
              <a:rPr lang="en-US" sz="1200" b="1" dirty="0"/>
              <a:t> { ... }</a:t>
            </a:r>
          </a:p>
          <a:p>
            <a:pPr lvl="1"/>
            <a:r>
              <a:rPr lang="en-US" sz="1800" dirty="0"/>
              <a:t>Annotate the business interface of the enterprise bean as a @Local interface. </a:t>
            </a:r>
          </a:p>
          <a:p>
            <a:pPr marL="0" indent="0">
              <a:buNone/>
            </a:pPr>
            <a:r>
              <a:rPr lang="en-US" sz="2000" b="1" dirty="0" smtClean="0"/>
              <a:t>	</a:t>
            </a:r>
            <a:r>
              <a:rPr lang="en-US" sz="1200" b="1" dirty="0" smtClean="0">
                <a:solidFill>
                  <a:schemeClr val="tx2">
                    <a:lumMod val="75000"/>
                  </a:schemeClr>
                </a:solidFill>
              </a:rPr>
              <a:t>@</a:t>
            </a:r>
            <a:r>
              <a:rPr lang="en-US" sz="1200" b="1" dirty="0">
                <a:solidFill>
                  <a:schemeClr val="tx2">
                    <a:lumMod val="75000"/>
                  </a:schemeClr>
                </a:solidFill>
              </a:rPr>
              <a:t>Local</a:t>
            </a:r>
          </a:p>
          <a:p>
            <a:pPr marL="0" indent="0">
              <a:buNone/>
            </a:pPr>
            <a:r>
              <a:rPr lang="en-US" sz="1200" dirty="0" smtClean="0"/>
              <a:t>	public </a:t>
            </a:r>
            <a:r>
              <a:rPr lang="en-US" sz="1200" dirty="0"/>
              <a:t>interface </a:t>
            </a:r>
            <a:r>
              <a:rPr lang="en-US" sz="1200" dirty="0" err="1"/>
              <a:t>InterfaceName</a:t>
            </a:r>
            <a:r>
              <a:rPr lang="en-US" sz="1200" dirty="0"/>
              <a:t> { ... }</a:t>
            </a:r>
          </a:p>
          <a:p>
            <a:pPr lvl="1"/>
            <a:r>
              <a:rPr lang="en-US" sz="1800" dirty="0"/>
              <a:t>Specify the interface by decorating the bean class with @Local and specify the interface name. </a:t>
            </a:r>
          </a:p>
          <a:p>
            <a:pPr marL="0" indent="0">
              <a:buNone/>
            </a:pPr>
            <a:r>
              <a:rPr lang="en-US" sz="2000" b="1" dirty="0" smtClean="0">
                <a:solidFill>
                  <a:schemeClr val="tx2">
                    <a:lumMod val="75000"/>
                  </a:schemeClr>
                </a:solidFill>
              </a:rPr>
              <a:t>	</a:t>
            </a:r>
            <a:r>
              <a:rPr lang="en-US" sz="1200" b="1" dirty="0" smtClean="0">
                <a:solidFill>
                  <a:schemeClr val="tx2">
                    <a:lumMod val="75000"/>
                  </a:schemeClr>
                </a:solidFill>
              </a:rPr>
              <a:t>@</a:t>
            </a:r>
            <a:r>
              <a:rPr lang="en-US" sz="1200" b="1" dirty="0">
                <a:solidFill>
                  <a:schemeClr val="tx2">
                    <a:lumMod val="75000"/>
                  </a:schemeClr>
                </a:solidFill>
              </a:rPr>
              <a:t>Local(</a:t>
            </a:r>
            <a:r>
              <a:rPr lang="en-US" sz="1200" b="1" dirty="0" err="1">
                <a:solidFill>
                  <a:schemeClr val="tx2">
                    <a:lumMod val="75000"/>
                  </a:schemeClr>
                </a:solidFill>
              </a:rPr>
              <a:t>InterfaceName.class</a:t>
            </a:r>
            <a:r>
              <a:rPr lang="en-US" sz="1200" b="1" dirty="0">
                <a:solidFill>
                  <a:schemeClr val="tx2">
                    <a:lumMod val="75000"/>
                  </a:schemeClr>
                </a:solidFill>
              </a:rPr>
              <a:t>)</a:t>
            </a:r>
          </a:p>
          <a:p>
            <a:pPr marL="0" indent="0">
              <a:buNone/>
            </a:pPr>
            <a:r>
              <a:rPr lang="en-US" sz="1200" dirty="0" smtClean="0"/>
              <a:t>	public </a:t>
            </a:r>
            <a:r>
              <a:rPr lang="en-US" sz="1200" dirty="0"/>
              <a:t>class </a:t>
            </a:r>
            <a:r>
              <a:rPr lang="en-US" sz="1200" dirty="0" err="1"/>
              <a:t>BeanName</a:t>
            </a:r>
            <a:r>
              <a:rPr lang="en-US" sz="1200" dirty="0"/>
              <a:t> implements </a:t>
            </a:r>
            <a:r>
              <a:rPr lang="en-US" sz="1200" dirty="0" err="1"/>
              <a:t>InterfaceName</a:t>
            </a:r>
            <a:r>
              <a:rPr lang="en-US" sz="1200" dirty="0"/>
              <a:t> { ... }</a:t>
            </a:r>
            <a:endParaRPr lang="en-US" sz="1000" dirty="0"/>
          </a:p>
        </p:txBody>
      </p:sp>
    </p:spTree>
    <p:extLst>
      <p:ext uri="{BB962C8B-B14F-4D97-AF65-F5344CB8AC3E}">
        <p14:creationId xmlns:p14="http://schemas.microsoft.com/office/powerpoint/2010/main" val="943411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r>
              <a:rPr lang="en-US" dirty="0"/>
              <a:t>Enterprise beans are Java EE components that implement Enterprise JavaBeans (EJB) </a:t>
            </a:r>
            <a:r>
              <a:rPr lang="en-US" dirty="0" smtClean="0"/>
              <a:t>technology</a:t>
            </a:r>
          </a:p>
          <a:p>
            <a:r>
              <a:rPr lang="en-US" dirty="0" smtClean="0"/>
              <a:t>A </a:t>
            </a:r>
            <a:r>
              <a:rPr lang="en-US" dirty="0"/>
              <a:t>server-side component that encapsulates the business logic of an application</a:t>
            </a:r>
            <a:endParaRPr lang="en-US" dirty="0" smtClean="0"/>
          </a:p>
          <a:p>
            <a:r>
              <a:rPr lang="en-US" dirty="0"/>
              <a:t>Enterprise beans run in the EJB </a:t>
            </a:r>
            <a:r>
              <a:rPr lang="en-US" dirty="0" smtClean="0"/>
              <a:t>container</a:t>
            </a:r>
            <a:endParaRPr lang="en-US" dirty="0"/>
          </a:p>
        </p:txBody>
      </p:sp>
      <p:sp>
        <p:nvSpPr>
          <p:cNvPr id="4" name="Title 3"/>
          <p:cNvSpPr>
            <a:spLocks noGrp="1"/>
          </p:cNvSpPr>
          <p:nvPr>
            <p:ph type="title"/>
          </p:nvPr>
        </p:nvSpPr>
        <p:spPr>
          <a:xfrm>
            <a:off x="190413" y="40341"/>
            <a:ext cx="9577597" cy="1110780"/>
          </a:xfrm>
        </p:spPr>
        <p:txBody>
          <a:bodyPr/>
          <a:lstStyle/>
          <a:p>
            <a:r>
              <a:rPr lang="en-US" dirty="0" smtClean="0"/>
              <a:t>What is EJB</a:t>
            </a:r>
            <a:endParaRPr lang="en-US" dirty="0"/>
          </a:p>
        </p:txBody>
      </p:sp>
    </p:spTree>
    <p:extLst>
      <p:ext uri="{BB962C8B-B14F-4D97-AF65-F5344CB8AC3E}">
        <p14:creationId xmlns:p14="http://schemas.microsoft.com/office/powerpoint/2010/main" val="957164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3" name="Content Placeholder 2"/>
          <p:cNvSpPr>
            <a:spLocks noGrp="1"/>
          </p:cNvSpPr>
          <p:nvPr>
            <p:ph idx="1"/>
          </p:nvPr>
        </p:nvSpPr>
        <p:spPr>
          <a:xfrm>
            <a:off x="190413" y="914401"/>
            <a:ext cx="11804822" cy="5610602"/>
          </a:xfrm>
        </p:spPr>
        <p:txBody>
          <a:bodyPr>
            <a:normAutofit/>
          </a:bodyPr>
          <a:lstStyle/>
          <a:p>
            <a:endParaRPr lang="en-US" sz="3200" dirty="0" smtClean="0"/>
          </a:p>
          <a:p>
            <a:pPr marL="0" indent="0">
              <a:buNone/>
            </a:pPr>
            <a:endParaRPr lang="en-US" sz="3200" dirty="0"/>
          </a:p>
          <a:p>
            <a:pPr marL="0" indent="0">
              <a:buNone/>
            </a:pPr>
            <a:endParaRPr lang="en-US" sz="2800" dirty="0"/>
          </a:p>
        </p:txBody>
      </p:sp>
      <p:sp>
        <p:nvSpPr>
          <p:cNvPr id="4" name="Title 3"/>
          <p:cNvSpPr>
            <a:spLocks noGrp="1"/>
          </p:cNvSpPr>
          <p:nvPr>
            <p:ph type="title"/>
          </p:nvPr>
        </p:nvSpPr>
        <p:spPr>
          <a:xfrm>
            <a:off x="190413" y="40341"/>
            <a:ext cx="9577597" cy="874060"/>
          </a:xfrm>
        </p:spPr>
        <p:txBody>
          <a:bodyPr>
            <a:normAutofit fontScale="90000"/>
          </a:bodyPr>
          <a:lstStyle/>
          <a:p>
            <a:r>
              <a:rPr lang="en-US" dirty="0"/>
              <a:t>Accessing Local Enterprise Beans Using the No-Interface </a:t>
            </a:r>
            <a:r>
              <a:rPr lang="en-US" dirty="0" smtClean="0"/>
              <a:t>View</a:t>
            </a:r>
            <a:endParaRPr lang="en-US" dirty="0"/>
          </a:p>
        </p:txBody>
      </p:sp>
      <p:sp>
        <p:nvSpPr>
          <p:cNvPr id="7" name="Content Placeholder 2"/>
          <p:cNvSpPr txBox="1">
            <a:spLocks/>
          </p:cNvSpPr>
          <p:nvPr/>
        </p:nvSpPr>
        <p:spPr>
          <a:xfrm>
            <a:off x="342813" y="1066801"/>
            <a:ext cx="11804822" cy="5610602"/>
          </a:xfrm>
          <a:prstGeom prst="rect">
            <a:avLst/>
          </a:prstGeom>
        </p:spPr>
        <p:txBody>
          <a:bodyPr vert="horz" lIns="108000" tIns="36000" rIns="108000" bIns="36000"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2400" dirty="0" smtClean="0"/>
              <a:t>To </a:t>
            </a:r>
            <a:r>
              <a:rPr lang="en-US" sz="2400" dirty="0"/>
              <a:t>obtain a reference to the no-interface view of an enterprise bean through </a:t>
            </a:r>
            <a:r>
              <a:rPr lang="en-US" sz="2400" b="1" dirty="0" smtClean="0">
                <a:solidFill>
                  <a:schemeClr val="tx2">
                    <a:lumMod val="75000"/>
                  </a:schemeClr>
                </a:solidFill>
              </a:rPr>
              <a:t>DEPENDENCY INJECTION</a:t>
            </a:r>
            <a:r>
              <a:rPr lang="en-US" sz="2400" dirty="0" smtClean="0"/>
              <a:t>, </a:t>
            </a:r>
            <a:r>
              <a:rPr lang="en-US" sz="2400" dirty="0"/>
              <a:t>use the </a:t>
            </a:r>
            <a:r>
              <a:rPr lang="en-US" sz="2400" dirty="0" err="1"/>
              <a:t>javax.ejb.EJB</a:t>
            </a:r>
            <a:r>
              <a:rPr lang="en-US" sz="2400" dirty="0"/>
              <a:t> annotation and specify the enterprise bean’s implementation class:</a:t>
            </a:r>
          </a:p>
          <a:p>
            <a:endParaRPr lang="en-US" sz="2400" dirty="0"/>
          </a:p>
          <a:p>
            <a:pPr marL="682634" lvl="2" indent="0">
              <a:buNone/>
            </a:pPr>
            <a:r>
              <a:rPr lang="en-US" sz="1800" b="1" dirty="0" smtClean="0"/>
              <a:t>	</a:t>
            </a:r>
            <a:r>
              <a:rPr lang="en-US" sz="1800" b="1" dirty="0" smtClean="0">
                <a:solidFill>
                  <a:schemeClr val="tx2">
                    <a:lumMod val="75000"/>
                  </a:schemeClr>
                </a:solidFill>
              </a:rPr>
              <a:t>@EJB</a:t>
            </a:r>
          </a:p>
          <a:p>
            <a:pPr marL="682634" lvl="2" indent="0">
              <a:buNone/>
            </a:pPr>
            <a:r>
              <a:rPr lang="en-US" sz="2400" dirty="0" smtClean="0"/>
              <a:t>	</a:t>
            </a:r>
            <a:r>
              <a:rPr lang="en-US" sz="2400" dirty="0" err="1" smtClean="0"/>
              <a:t>ExampleBean</a:t>
            </a:r>
            <a:r>
              <a:rPr lang="en-US" sz="2400" dirty="0" smtClean="0"/>
              <a:t> </a:t>
            </a:r>
            <a:r>
              <a:rPr lang="en-US" sz="2400" dirty="0" err="1"/>
              <a:t>exampleBean</a:t>
            </a:r>
            <a:r>
              <a:rPr lang="en-US" sz="2400" dirty="0" smtClean="0"/>
              <a:t>;</a:t>
            </a:r>
          </a:p>
          <a:p>
            <a:pPr marL="0" indent="0">
              <a:buNone/>
            </a:pPr>
            <a:endParaRPr lang="en-US" sz="2400" dirty="0" smtClean="0"/>
          </a:p>
          <a:p>
            <a:r>
              <a:rPr lang="en-US" sz="2400" dirty="0" smtClean="0"/>
              <a:t>To </a:t>
            </a:r>
            <a:r>
              <a:rPr lang="en-US" sz="2400" dirty="0"/>
              <a:t>obtain a reference to the no-interface view of an enterprise bean through </a:t>
            </a:r>
            <a:r>
              <a:rPr lang="en-US" sz="2400" b="1" dirty="0">
                <a:solidFill>
                  <a:schemeClr val="tx2">
                    <a:lumMod val="75000"/>
                  </a:schemeClr>
                </a:solidFill>
              </a:rPr>
              <a:t>JNDI lookup</a:t>
            </a:r>
            <a:r>
              <a:rPr lang="en-US" sz="2400" dirty="0"/>
              <a:t>, use the </a:t>
            </a:r>
            <a:r>
              <a:rPr lang="en-US" sz="2400" dirty="0" err="1"/>
              <a:t>javax.naming.InitialContext</a:t>
            </a:r>
            <a:r>
              <a:rPr lang="en-US" sz="2400" dirty="0"/>
              <a:t> interface’s lookup method:</a:t>
            </a:r>
          </a:p>
          <a:p>
            <a:endParaRPr lang="en-US" sz="2400" dirty="0"/>
          </a:p>
          <a:p>
            <a:pPr marL="0" indent="0">
              <a:buNone/>
            </a:pPr>
            <a:r>
              <a:rPr lang="en-US" sz="2000" dirty="0" smtClean="0"/>
              <a:t>	</a:t>
            </a:r>
            <a:r>
              <a:rPr lang="en-US" sz="2000" dirty="0" err="1" smtClean="0"/>
              <a:t>ExampleBean</a:t>
            </a:r>
            <a:r>
              <a:rPr lang="en-US" sz="2000" dirty="0" smtClean="0"/>
              <a:t> </a:t>
            </a:r>
            <a:r>
              <a:rPr lang="en-US" sz="2000" dirty="0" err="1"/>
              <a:t>exampleBean</a:t>
            </a:r>
            <a:r>
              <a:rPr lang="en-US" sz="2000" dirty="0"/>
              <a:t> = (</a:t>
            </a:r>
            <a:r>
              <a:rPr lang="en-US" sz="2000" dirty="0" err="1" smtClean="0"/>
              <a:t>ExampleBean</a:t>
            </a:r>
            <a:r>
              <a:rPr lang="en-US" sz="2000" dirty="0" smtClean="0"/>
              <a:t>) </a:t>
            </a:r>
            <a:r>
              <a:rPr lang="en-US" sz="2000" dirty="0" err="1" smtClean="0">
                <a:solidFill>
                  <a:schemeClr val="tx2">
                    <a:lumMod val="75000"/>
                  </a:schemeClr>
                </a:solidFill>
              </a:rPr>
              <a:t>InitialContext.lookup</a:t>
            </a:r>
            <a:r>
              <a:rPr lang="en-US" sz="2000" dirty="0">
                <a:solidFill>
                  <a:schemeClr val="tx2">
                    <a:lumMod val="75000"/>
                  </a:schemeClr>
                </a:solidFill>
              </a:rPr>
              <a:t>("</a:t>
            </a:r>
            <a:r>
              <a:rPr lang="en-US" sz="2000" dirty="0" err="1">
                <a:solidFill>
                  <a:schemeClr val="tx2">
                    <a:lumMod val="75000"/>
                  </a:schemeClr>
                </a:solidFill>
              </a:rPr>
              <a:t>java:module</a:t>
            </a:r>
            <a:r>
              <a:rPr lang="en-US" sz="2000" dirty="0">
                <a:solidFill>
                  <a:schemeClr val="tx2">
                    <a:lumMod val="75000"/>
                  </a:schemeClr>
                </a:solidFill>
              </a:rPr>
              <a:t>/</a:t>
            </a:r>
            <a:r>
              <a:rPr lang="en-US" sz="2000" dirty="0" err="1">
                <a:solidFill>
                  <a:schemeClr val="tx2">
                    <a:lumMod val="75000"/>
                  </a:schemeClr>
                </a:solidFill>
              </a:rPr>
              <a:t>ExampleBean</a:t>
            </a:r>
            <a:r>
              <a:rPr lang="en-US" sz="2000" dirty="0">
                <a:solidFill>
                  <a:schemeClr val="tx2">
                    <a:lumMod val="75000"/>
                  </a:schemeClr>
                </a:solidFill>
              </a:rPr>
              <a:t>")</a:t>
            </a:r>
            <a:r>
              <a:rPr lang="en-US" sz="2000" dirty="0"/>
              <a:t>;</a:t>
            </a:r>
            <a:endParaRPr lang="en-US" sz="1100" dirty="0"/>
          </a:p>
        </p:txBody>
      </p:sp>
      <p:sp>
        <p:nvSpPr>
          <p:cNvPr id="6" name="AutoShape 7"/>
          <p:cNvSpPr>
            <a:spLocks noChangeArrowheads="1"/>
          </p:cNvSpPr>
          <p:nvPr/>
        </p:nvSpPr>
        <p:spPr bwMode="auto">
          <a:xfrm>
            <a:off x="4570412" y="2133600"/>
            <a:ext cx="2560320" cy="980440"/>
          </a:xfrm>
          <a:prstGeom prst="wedgeRoundRectCallout">
            <a:avLst>
              <a:gd name="adj1" fmla="val -94388"/>
              <a:gd name="adj2" fmla="val 7633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smtClean="0">
                <a:solidFill>
                  <a:srgbClr val="F7FFE7"/>
                </a:solidFill>
                <a:effectLst>
                  <a:outerShdw blurRad="38100" dist="38100" dir="2700000" algn="tl">
                    <a:srgbClr val="000000">
                      <a:alpha val="43137"/>
                    </a:srgbClr>
                  </a:outerShdw>
                </a:effectLst>
                <a:cs typeface="Consolas" pitchFamily="49" charset="0"/>
              </a:rPr>
              <a:t>Points to the EJB</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3226611" y="5257800"/>
            <a:ext cx="3505200" cy="599440"/>
          </a:xfrm>
          <a:prstGeom prst="wedgeRoundRectCallout">
            <a:avLst>
              <a:gd name="adj1" fmla="val -62930"/>
              <a:gd name="adj2" fmla="val 62879"/>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smtClean="0">
                <a:solidFill>
                  <a:srgbClr val="F7FFE7"/>
                </a:solidFill>
                <a:effectLst>
                  <a:outerShdw blurRad="38100" dist="38100" dir="2700000" algn="tl">
                    <a:srgbClr val="000000">
                      <a:alpha val="43137"/>
                    </a:srgbClr>
                  </a:outerShdw>
                </a:effectLst>
                <a:cs typeface="Consolas" pitchFamily="49" charset="0"/>
              </a:rPr>
              <a:t>Points to the EJB</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24814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Content Placeholder 2"/>
          <p:cNvSpPr>
            <a:spLocks noGrp="1"/>
          </p:cNvSpPr>
          <p:nvPr>
            <p:ph idx="1"/>
          </p:nvPr>
        </p:nvSpPr>
        <p:spPr>
          <a:xfrm>
            <a:off x="190413" y="914401"/>
            <a:ext cx="11804822" cy="5610602"/>
          </a:xfrm>
        </p:spPr>
        <p:txBody>
          <a:bodyPr>
            <a:normAutofit/>
          </a:bodyPr>
          <a:lstStyle/>
          <a:p>
            <a:endParaRPr lang="en-US" sz="3200" dirty="0" smtClean="0"/>
          </a:p>
          <a:p>
            <a:pPr marL="0" indent="0">
              <a:buNone/>
            </a:pPr>
            <a:endParaRPr lang="en-US" sz="3200" dirty="0"/>
          </a:p>
          <a:p>
            <a:pPr marL="0" indent="0">
              <a:buNone/>
            </a:pPr>
            <a:endParaRPr lang="en-US" sz="2800" dirty="0"/>
          </a:p>
        </p:txBody>
      </p:sp>
      <p:sp>
        <p:nvSpPr>
          <p:cNvPr id="4" name="Title 3"/>
          <p:cNvSpPr>
            <a:spLocks noGrp="1"/>
          </p:cNvSpPr>
          <p:nvPr>
            <p:ph type="title"/>
          </p:nvPr>
        </p:nvSpPr>
        <p:spPr>
          <a:xfrm>
            <a:off x="190413" y="40341"/>
            <a:ext cx="9577597" cy="874060"/>
          </a:xfrm>
        </p:spPr>
        <p:txBody>
          <a:bodyPr>
            <a:normAutofit fontScale="90000"/>
          </a:bodyPr>
          <a:lstStyle/>
          <a:p>
            <a:r>
              <a:rPr lang="en-US" dirty="0"/>
              <a:t>Accessing Local Enterprise Beans That Implement Business </a:t>
            </a:r>
            <a:r>
              <a:rPr lang="en-US" dirty="0" smtClean="0"/>
              <a:t>Interfaces</a:t>
            </a:r>
            <a:endParaRPr lang="en-US" dirty="0"/>
          </a:p>
        </p:txBody>
      </p:sp>
      <p:sp>
        <p:nvSpPr>
          <p:cNvPr id="7" name="Content Placeholder 2"/>
          <p:cNvSpPr txBox="1">
            <a:spLocks/>
          </p:cNvSpPr>
          <p:nvPr/>
        </p:nvSpPr>
        <p:spPr>
          <a:xfrm>
            <a:off x="342813" y="1066801"/>
            <a:ext cx="11804822" cy="5610602"/>
          </a:xfrm>
          <a:prstGeom prst="rect">
            <a:avLst/>
          </a:prstGeom>
        </p:spPr>
        <p:txBody>
          <a:bodyPr vert="horz" lIns="108000" tIns="36000" rIns="108000" bIns="36000"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2400" dirty="0"/>
              <a:t>To obtain a reference to the local business interface of an enterprise bean through </a:t>
            </a:r>
            <a:r>
              <a:rPr lang="en-US" sz="2400" b="1" dirty="0" smtClean="0">
                <a:solidFill>
                  <a:schemeClr val="tx2">
                    <a:lumMod val="75000"/>
                  </a:schemeClr>
                </a:solidFill>
              </a:rPr>
              <a:t>DEPENDENCY INJECTION</a:t>
            </a:r>
            <a:r>
              <a:rPr lang="en-US" sz="2400" dirty="0" smtClean="0"/>
              <a:t>, </a:t>
            </a:r>
            <a:r>
              <a:rPr lang="en-US" sz="2400" dirty="0"/>
              <a:t>use the </a:t>
            </a:r>
            <a:r>
              <a:rPr lang="en-US" sz="2400" dirty="0" err="1"/>
              <a:t>javax.ejb.EJB</a:t>
            </a:r>
            <a:r>
              <a:rPr lang="en-US" sz="2400" dirty="0"/>
              <a:t> annotation and specify the enterprise bean’s local business interface name:</a:t>
            </a:r>
          </a:p>
          <a:p>
            <a:pPr marL="0" indent="0">
              <a:buNone/>
            </a:pPr>
            <a:r>
              <a:rPr lang="en-US" sz="2400" dirty="0" smtClean="0"/>
              <a:t>	</a:t>
            </a:r>
            <a:r>
              <a:rPr lang="en-US" sz="2400" dirty="0" smtClean="0">
                <a:solidFill>
                  <a:schemeClr val="tx2">
                    <a:lumMod val="75000"/>
                  </a:schemeClr>
                </a:solidFill>
              </a:rPr>
              <a:t>@</a:t>
            </a:r>
            <a:r>
              <a:rPr lang="en-US" sz="2400" dirty="0">
                <a:solidFill>
                  <a:schemeClr val="tx2">
                    <a:lumMod val="75000"/>
                  </a:schemeClr>
                </a:solidFill>
              </a:rPr>
              <a:t>EJB</a:t>
            </a:r>
          </a:p>
          <a:p>
            <a:pPr marL="0" indent="0">
              <a:buNone/>
            </a:pPr>
            <a:r>
              <a:rPr lang="en-US" sz="2400" dirty="0" smtClean="0"/>
              <a:t>	</a:t>
            </a:r>
            <a:r>
              <a:rPr lang="en-US" sz="2400" dirty="0"/>
              <a:t> </a:t>
            </a:r>
            <a:r>
              <a:rPr lang="en-US" sz="2400" dirty="0" err="1">
                <a:solidFill>
                  <a:schemeClr val="tx2">
                    <a:lumMod val="75000"/>
                  </a:schemeClr>
                </a:solidFill>
              </a:rPr>
              <a:t>ExampleLocal</a:t>
            </a:r>
            <a:r>
              <a:rPr lang="en-US" sz="2400" dirty="0">
                <a:solidFill>
                  <a:schemeClr val="tx2">
                    <a:lumMod val="75000"/>
                  </a:schemeClr>
                </a:solidFill>
              </a:rPr>
              <a:t> </a:t>
            </a:r>
            <a:r>
              <a:rPr lang="en-US" sz="2400" dirty="0" smtClean="0"/>
              <a:t>example;</a:t>
            </a:r>
          </a:p>
          <a:p>
            <a:pPr marL="0" indent="0">
              <a:buNone/>
            </a:pPr>
            <a:endParaRPr lang="en-US" sz="2400" dirty="0"/>
          </a:p>
          <a:p>
            <a:r>
              <a:rPr lang="en-US" sz="2400" dirty="0"/>
              <a:t>To obtain a reference to a local business interface of an enterprise bean through </a:t>
            </a:r>
            <a:r>
              <a:rPr lang="en-US" sz="2400" dirty="0">
                <a:solidFill>
                  <a:schemeClr val="tx2">
                    <a:lumMod val="75000"/>
                  </a:schemeClr>
                </a:solidFill>
              </a:rPr>
              <a:t>JNDI lookup</a:t>
            </a:r>
            <a:r>
              <a:rPr lang="en-US" sz="2400" dirty="0"/>
              <a:t>, use the </a:t>
            </a:r>
            <a:r>
              <a:rPr lang="en-US" sz="2400" dirty="0" err="1"/>
              <a:t>javax.naming.InitialContext</a:t>
            </a:r>
            <a:r>
              <a:rPr lang="en-US" sz="2400" dirty="0"/>
              <a:t> interface’s lookup method:</a:t>
            </a:r>
          </a:p>
          <a:p>
            <a:endParaRPr lang="en-US" sz="2400" dirty="0"/>
          </a:p>
          <a:p>
            <a:pPr marL="0" indent="0">
              <a:buNone/>
            </a:pPr>
            <a:r>
              <a:rPr lang="en-US" sz="2400" dirty="0" smtClean="0"/>
              <a:t>	</a:t>
            </a:r>
            <a:r>
              <a:rPr lang="en-US" sz="2000" dirty="0" err="1" smtClean="0"/>
              <a:t>ExampleLocal</a:t>
            </a:r>
            <a:r>
              <a:rPr lang="en-US" sz="2000" dirty="0" smtClean="0"/>
              <a:t> </a:t>
            </a:r>
            <a:r>
              <a:rPr lang="en-US" sz="2000" dirty="0"/>
              <a:t>example = (</a:t>
            </a:r>
            <a:r>
              <a:rPr lang="en-US" sz="2000" dirty="0" err="1">
                <a:solidFill>
                  <a:schemeClr val="tx2">
                    <a:lumMod val="75000"/>
                  </a:schemeClr>
                </a:solidFill>
              </a:rPr>
              <a:t>ExampleLocal</a:t>
            </a:r>
            <a:r>
              <a:rPr lang="en-US" sz="2000" dirty="0" smtClean="0"/>
              <a:t>) </a:t>
            </a:r>
            <a:r>
              <a:rPr lang="en-US" sz="2000" dirty="0" err="1" smtClean="0"/>
              <a:t>InitialContext.lookup</a:t>
            </a:r>
            <a:r>
              <a:rPr lang="en-US" sz="2000" dirty="0"/>
              <a:t>("</a:t>
            </a:r>
            <a:r>
              <a:rPr lang="en-US" sz="2000" dirty="0" err="1"/>
              <a:t>java:module</a:t>
            </a:r>
            <a:r>
              <a:rPr lang="en-US" sz="2000" dirty="0"/>
              <a:t>/</a:t>
            </a:r>
            <a:r>
              <a:rPr lang="en-US" sz="2000" dirty="0" err="1"/>
              <a:t>ExampleLocal</a:t>
            </a:r>
            <a:r>
              <a:rPr lang="en-US" sz="2000" dirty="0"/>
              <a:t>");</a:t>
            </a:r>
            <a:endParaRPr lang="en-US" sz="1100" dirty="0"/>
          </a:p>
        </p:txBody>
      </p:sp>
      <p:sp>
        <p:nvSpPr>
          <p:cNvPr id="8" name="AutoShape 7"/>
          <p:cNvSpPr>
            <a:spLocks noChangeArrowheads="1"/>
          </p:cNvSpPr>
          <p:nvPr/>
        </p:nvSpPr>
        <p:spPr bwMode="auto">
          <a:xfrm>
            <a:off x="5408612" y="1905000"/>
            <a:ext cx="2560320" cy="980440"/>
          </a:xfrm>
          <a:prstGeom prst="wedgeRoundRectCallout">
            <a:avLst>
              <a:gd name="adj1" fmla="val -125200"/>
              <a:gd name="adj2" fmla="val 5530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smtClean="0">
                <a:solidFill>
                  <a:srgbClr val="F7FFE7"/>
                </a:solidFill>
                <a:effectLst>
                  <a:outerShdw blurRad="38100" dist="38100" dir="2700000" algn="tl">
                    <a:srgbClr val="000000">
                      <a:alpha val="43137"/>
                    </a:srgbClr>
                  </a:outerShdw>
                </a:effectLst>
                <a:cs typeface="Consolas" pitchFamily="49" charset="0"/>
              </a:rPr>
              <a:t>Points to the Interface</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7"/>
          <p:cNvSpPr>
            <a:spLocks noChangeArrowheads="1"/>
          </p:cNvSpPr>
          <p:nvPr/>
        </p:nvSpPr>
        <p:spPr bwMode="auto">
          <a:xfrm>
            <a:off x="2954972" y="4876800"/>
            <a:ext cx="3733800" cy="447040"/>
          </a:xfrm>
          <a:prstGeom prst="wedgeRoundRectCallout">
            <a:avLst>
              <a:gd name="adj1" fmla="val -61334"/>
              <a:gd name="adj2" fmla="val 101431"/>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smtClean="0">
                <a:solidFill>
                  <a:srgbClr val="F7FFE7"/>
                </a:solidFill>
                <a:effectLst>
                  <a:outerShdw blurRad="38100" dist="38100" dir="2700000" algn="tl">
                    <a:srgbClr val="000000">
                      <a:alpha val="43137"/>
                    </a:srgbClr>
                  </a:outerShdw>
                </a:effectLst>
                <a:cs typeface="Consolas" pitchFamily="49" charset="0"/>
              </a:rPr>
              <a:t>Points to the Interface</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257416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p:cNvSpPr>
            <a:spLocks noGrp="1"/>
          </p:cNvSpPr>
          <p:nvPr>
            <p:ph idx="1"/>
          </p:nvPr>
        </p:nvSpPr>
        <p:spPr>
          <a:xfrm>
            <a:off x="190413" y="914401"/>
            <a:ext cx="11804822" cy="5610602"/>
          </a:xfrm>
        </p:spPr>
        <p:txBody>
          <a:bodyPr>
            <a:normAutofit/>
          </a:bodyPr>
          <a:lstStyle/>
          <a:p>
            <a:endParaRPr lang="en-US" sz="3200" dirty="0" smtClean="0"/>
          </a:p>
          <a:p>
            <a:pPr marL="0" indent="0">
              <a:buNone/>
            </a:pPr>
            <a:endParaRPr lang="en-US" sz="3200" dirty="0"/>
          </a:p>
          <a:p>
            <a:pPr marL="0" indent="0">
              <a:buNone/>
            </a:pPr>
            <a:endParaRPr lang="en-US" sz="2800" dirty="0"/>
          </a:p>
        </p:txBody>
      </p:sp>
      <p:sp>
        <p:nvSpPr>
          <p:cNvPr id="4" name="Title 3"/>
          <p:cNvSpPr>
            <a:spLocks noGrp="1"/>
          </p:cNvSpPr>
          <p:nvPr>
            <p:ph type="title"/>
          </p:nvPr>
        </p:nvSpPr>
        <p:spPr>
          <a:xfrm>
            <a:off x="190413" y="40341"/>
            <a:ext cx="9577597" cy="874060"/>
          </a:xfrm>
        </p:spPr>
        <p:txBody>
          <a:bodyPr>
            <a:normAutofit/>
          </a:bodyPr>
          <a:lstStyle/>
          <a:p>
            <a:r>
              <a:rPr lang="en-US" dirty="0"/>
              <a:t>Remote </a:t>
            </a:r>
            <a:r>
              <a:rPr lang="en-US" dirty="0" smtClean="0"/>
              <a:t>Clients</a:t>
            </a:r>
            <a:endParaRPr lang="en-US" dirty="0"/>
          </a:p>
        </p:txBody>
      </p:sp>
      <p:sp>
        <p:nvSpPr>
          <p:cNvPr id="7" name="Content Placeholder 2"/>
          <p:cNvSpPr txBox="1">
            <a:spLocks/>
          </p:cNvSpPr>
          <p:nvPr/>
        </p:nvSpPr>
        <p:spPr>
          <a:xfrm>
            <a:off x="342813" y="1066801"/>
            <a:ext cx="11804822" cy="5610602"/>
          </a:xfrm>
          <a:prstGeom prst="rect">
            <a:avLst/>
          </a:prstGeom>
        </p:spPr>
        <p:txBody>
          <a:bodyPr vert="horz" lIns="108000" tIns="36000" rIns="108000" bIns="36000"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3200" dirty="0"/>
              <a:t>It can run on a different machine and a different JVM from the enterprise bean it accesses. (It is not required to run on a different JVM.)</a:t>
            </a:r>
          </a:p>
          <a:p>
            <a:r>
              <a:rPr lang="en-US" sz="3200" dirty="0"/>
              <a:t>It can be a web component, an application client, or another enterprise bean.</a:t>
            </a:r>
          </a:p>
          <a:p>
            <a:r>
              <a:rPr lang="en-US" sz="3200" dirty="0"/>
              <a:t>To a remote client, the location of the enterprise bean is transparent.</a:t>
            </a:r>
          </a:p>
          <a:p>
            <a:r>
              <a:rPr lang="en-US" sz="3200" dirty="0"/>
              <a:t>The enterprise bean must implement a business interface. That is, remote clients </a:t>
            </a:r>
            <a:r>
              <a:rPr lang="en-US" sz="3200" b="1" dirty="0"/>
              <a:t>may not</a:t>
            </a:r>
            <a:r>
              <a:rPr lang="en-US" sz="3200" dirty="0"/>
              <a:t> access an enterprise bean through a no-interface view.</a:t>
            </a:r>
          </a:p>
        </p:txBody>
      </p:sp>
    </p:spTree>
    <p:extLst>
      <p:ext uri="{BB962C8B-B14F-4D97-AF65-F5344CB8AC3E}">
        <p14:creationId xmlns:p14="http://schemas.microsoft.com/office/powerpoint/2010/main" val="21069830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3" name="Content Placeholder 2"/>
          <p:cNvSpPr>
            <a:spLocks noGrp="1"/>
          </p:cNvSpPr>
          <p:nvPr>
            <p:ph idx="1"/>
          </p:nvPr>
        </p:nvSpPr>
        <p:spPr>
          <a:xfrm>
            <a:off x="190413" y="914401"/>
            <a:ext cx="11804822" cy="5610602"/>
          </a:xfrm>
        </p:spPr>
        <p:txBody>
          <a:bodyPr>
            <a:normAutofit/>
          </a:bodyPr>
          <a:lstStyle/>
          <a:p>
            <a:endParaRPr lang="en-US" sz="3200" dirty="0" smtClean="0"/>
          </a:p>
          <a:p>
            <a:pPr marL="0" indent="0">
              <a:buNone/>
            </a:pPr>
            <a:endParaRPr lang="en-US" sz="3200" dirty="0"/>
          </a:p>
          <a:p>
            <a:pPr marL="0" indent="0">
              <a:buNone/>
            </a:pPr>
            <a:endParaRPr lang="en-US" sz="2800" dirty="0"/>
          </a:p>
        </p:txBody>
      </p:sp>
      <p:sp>
        <p:nvSpPr>
          <p:cNvPr id="4" name="Title 3"/>
          <p:cNvSpPr>
            <a:spLocks noGrp="1"/>
          </p:cNvSpPr>
          <p:nvPr>
            <p:ph type="title"/>
          </p:nvPr>
        </p:nvSpPr>
        <p:spPr>
          <a:xfrm>
            <a:off x="190413" y="40341"/>
            <a:ext cx="9577597" cy="874060"/>
          </a:xfrm>
        </p:spPr>
        <p:txBody>
          <a:bodyPr>
            <a:normAutofit/>
          </a:bodyPr>
          <a:lstStyle/>
          <a:p>
            <a:r>
              <a:rPr lang="en-US" dirty="0" smtClean="0"/>
              <a:t>Define remote interface</a:t>
            </a:r>
            <a:endParaRPr lang="en-US" dirty="0"/>
          </a:p>
        </p:txBody>
      </p:sp>
      <p:sp>
        <p:nvSpPr>
          <p:cNvPr id="7" name="Content Placeholder 2"/>
          <p:cNvSpPr txBox="1">
            <a:spLocks/>
          </p:cNvSpPr>
          <p:nvPr/>
        </p:nvSpPr>
        <p:spPr>
          <a:xfrm>
            <a:off x="342813" y="1066801"/>
            <a:ext cx="11804822" cy="5610602"/>
          </a:xfrm>
          <a:prstGeom prst="rect">
            <a:avLst/>
          </a:prstGeom>
        </p:spPr>
        <p:txBody>
          <a:bodyPr vert="horz" lIns="108000" tIns="36000" rIns="108000" bIns="36000"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3200" dirty="0"/>
              <a:t>Decorate the business interface of the enterprise bean with the @Remote annotation:</a:t>
            </a:r>
          </a:p>
          <a:p>
            <a:pPr marL="0" indent="0">
              <a:buNone/>
            </a:pPr>
            <a:r>
              <a:rPr lang="en-US" sz="3200" dirty="0" smtClean="0"/>
              <a:t>	</a:t>
            </a:r>
            <a:r>
              <a:rPr lang="en-US" sz="2000" dirty="0" smtClean="0">
                <a:solidFill>
                  <a:schemeClr val="tx2">
                    <a:lumMod val="75000"/>
                  </a:schemeClr>
                </a:solidFill>
              </a:rPr>
              <a:t>@</a:t>
            </a:r>
            <a:r>
              <a:rPr lang="en-US" sz="2000" dirty="0">
                <a:solidFill>
                  <a:schemeClr val="tx2">
                    <a:lumMod val="75000"/>
                  </a:schemeClr>
                </a:solidFill>
              </a:rPr>
              <a:t>Remote</a:t>
            </a:r>
          </a:p>
          <a:p>
            <a:pPr marL="0" indent="0">
              <a:buNone/>
            </a:pPr>
            <a:r>
              <a:rPr lang="en-US" sz="2000" dirty="0" smtClean="0"/>
              <a:t>	public </a:t>
            </a:r>
            <a:r>
              <a:rPr lang="en-US" sz="2000" dirty="0"/>
              <a:t>interface </a:t>
            </a:r>
            <a:r>
              <a:rPr lang="en-US" sz="2000" dirty="0" err="1"/>
              <a:t>InterfaceName</a:t>
            </a:r>
            <a:r>
              <a:rPr lang="en-US" sz="2000" dirty="0"/>
              <a:t> { ... }</a:t>
            </a:r>
          </a:p>
          <a:p>
            <a:r>
              <a:rPr lang="en-US" sz="3200" dirty="0"/>
              <a:t>Decorate the bean class with @Remote, specifying the business interface or interfaces:</a:t>
            </a:r>
          </a:p>
          <a:p>
            <a:endParaRPr lang="en-US" sz="3200" dirty="0"/>
          </a:p>
          <a:p>
            <a:pPr marL="0" indent="0">
              <a:buNone/>
            </a:pPr>
            <a:r>
              <a:rPr lang="en-US" sz="3200" dirty="0" smtClean="0"/>
              <a:t>	</a:t>
            </a:r>
            <a:r>
              <a:rPr lang="en-US" sz="2000" dirty="0" smtClean="0">
                <a:solidFill>
                  <a:schemeClr val="tx2">
                    <a:lumMod val="75000"/>
                  </a:schemeClr>
                </a:solidFill>
              </a:rPr>
              <a:t>@</a:t>
            </a:r>
            <a:r>
              <a:rPr lang="en-US" sz="2000" dirty="0">
                <a:solidFill>
                  <a:schemeClr val="tx2">
                    <a:lumMod val="75000"/>
                  </a:schemeClr>
                </a:solidFill>
              </a:rPr>
              <a:t>Remote</a:t>
            </a:r>
            <a:r>
              <a:rPr lang="en-US" sz="2000" dirty="0"/>
              <a:t>(</a:t>
            </a:r>
            <a:r>
              <a:rPr lang="en-US" sz="2000" dirty="0" err="1"/>
              <a:t>InterfaceName.class</a:t>
            </a:r>
            <a:r>
              <a:rPr lang="en-US" sz="2000" dirty="0"/>
              <a:t>)</a:t>
            </a:r>
          </a:p>
          <a:p>
            <a:pPr marL="0" indent="0">
              <a:buNone/>
            </a:pPr>
            <a:r>
              <a:rPr lang="en-US" sz="2000" dirty="0" smtClean="0"/>
              <a:t>	public </a:t>
            </a:r>
            <a:r>
              <a:rPr lang="en-US" sz="2000" dirty="0"/>
              <a:t>class </a:t>
            </a:r>
            <a:r>
              <a:rPr lang="en-US" sz="2000" dirty="0" err="1"/>
              <a:t>BeanName</a:t>
            </a:r>
            <a:r>
              <a:rPr lang="en-US" sz="2000" dirty="0"/>
              <a:t> implements </a:t>
            </a:r>
            <a:r>
              <a:rPr lang="en-US" sz="2000" dirty="0" err="1"/>
              <a:t>InterfaceName</a:t>
            </a:r>
            <a:r>
              <a:rPr lang="en-US" sz="2000" dirty="0"/>
              <a:t> { ... }</a:t>
            </a:r>
          </a:p>
        </p:txBody>
      </p:sp>
    </p:spTree>
    <p:extLst>
      <p:ext uri="{BB962C8B-B14F-4D97-AF65-F5344CB8AC3E}">
        <p14:creationId xmlns:p14="http://schemas.microsoft.com/office/powerpoint/2010/main" val="17745516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3" name="Content Placeholder 2"/>
          <p:cNvSpPr>
            <a:spLocks noGrp="1"/>
          </p:cNvSpPr>
          <p:nvPr>
            <p:ph idx="1"/>
          </p:nvPr>
        </p:nvSpPr>
        <p:spPr>
          <a:xfrm>
            <a:off x="190413" y="914401"/>
            <a:ext cx="11804822" cy="5610602"/>
          </a:xfrm>
        </p:spPr>
        <p:txBody>
          <a:bodyPr>
            <a:normAutofit/>
          </a:bodyPr>
          <a:lstStyle/>
          <a:p>
            <a:endParaRPr lang="en-US" sz="3200" dirty="0" smtClean="0"/>
          </a:p>
          <a:p>
            <a:pPr marL="0" indent="0">
              <a:buNone/>
            </a:pPr>
            <a:endParaRPr lang="en-US" sz="3200" dirty="0"/>
          </a:p>
          <a:p>
            <a:pPr marL="0" indent="0">
              <a:buNone/>
            </a:pPr>
            <a:endParaRPr lang="en-US" sz="2800" dirty="0"/>
          </a:p>
        </p:txBody>
      </p:sp>
      <p:sp>
        <p:nvSpPr>
          <p:cNvPr id="4" name="Title 3"/>
          <p:cNvSpPr>
            <a:spLocks noGrp="1"/>
          </p:cNvSpPr>
          <p:nvPr>
            <p:ph type="title"/>
          </p:nvPr>
        </p:nvSpPr>
        <p:spPr>
          <a:xfrm>
            <a:off x="190413" y="40341"/>
            <a:ext cx="9577597" cy="874060"/>
          </a:xfrm>
        </p:spPr>
        <p:txBody>
          <a:bodyPr>
            <a:normAutofit/>
          </a:bodyPr>
          <a:lstStyle/>
          <a:p>
            <a:r>
              <a:rPr lang="en-US" dirty="0" smtClean="0"/>
              <a:t>Access remote EJB</a:t>
            </a:r>
            <a:endParaRPr lang="en-US" dirty="0"/>
          </a:p>
        </p:txBody>
      </p:sp>
      <p:sp>
        <p:nvSpPr>
          <p:cNvPr id="7" name="Content Placeholder 2"/>
          <p:cNvSpPr txBox="1">
            <a:spLocks/>
          </p:cNvSpPr>
          <p:nvPr/>
        </p:nvSpPr>
        <p:spPr>
          <a:xfrm>
            <a:off x="342813" y="1066801"/>
            <a:ext cx="11804822" cy="5610602"/>
          </a:xfrm>
          <a:prstGeom prst="rect">
            <a:avLst/>
          </a:prstGeom>
        </p:spPr>
        <p:txBody>
          <a:bodyPr vert="horz" lIns="108000" tIns="36000" rIns="108000" bIns="36000"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2400" dirty="0"/>
              <a:t>To obtain a reference to the remote business interface of an enterprise bean through dependency injection, use the </a:t>
            </a:r>
            <a:r>
              <a:rPr lang="en-US" sz="2400" dirty="0" err="1"/>
              <a:t>javax.ejb.EJB</a:t>
            </a:r>
            <a:r>
              <a:rPr lang="en-US" sz="2400" dirty="0"/>
              <a:t> annotation and specify the enterprise bean’s remote business interface name:</a:t>
            </a:r>
          </a:p>
          <a:p>
            <a:endParaRPr lang="en-US" sz="2400" dirty="0"/>
          </a:p>
          <a:p>
            <a:pPr marL="0" indent="0">
              <a:buNone/>
            </a:pPr>
            <a:r>
              <a:rPr lang="en-US" sz="2400" dirty="0" smtClean="0"/>
              <a:t>	</a:t>
            </a:r>
            <a:r>
              <a:rPr lang="en-US" sz="2400" dirty="0" smtClean="0">
                <a:solidFill>
                  <a:schemeClr val="tx2">
                    <a:lumMod val="75000"/>
                  </a:schemeClr>
                </a:solidFill>
              </a:rPr>
              <a:t>@</a:t>
            </a:r>
            <a:r>
              <a:rPr lang="en-US" sz="2400" dirty="0">
                <a:solidFill>
                  <a:schemeClr val="tx2">
                    <a:lumMod val="75000"/>
                  </a:schemeClr>
                </a:solidFill>
              </a:rPr>
              <a:t>EJB</a:t>
            </a:r>
          </a:p>
          <a:p>
            <a:pPr marL="0" indent="0">
              <a:buNone/>
            </a:pPr>
            <a:r>
              <a:rPr lang="en-US" sz="2400" dirty="0" smtClean="0">
                <a:solidFill>
                  <a:schemeClr val="tx2">
                    <a:lumMod val="75000"/>
                  </a:schemeClr>
                </a:solidFill>
              </a:rPr>
              <a:t>	</a:t>
            </a:r>
            <a:r>
              <a:rPr lang="en-US" sz="2400" dirty="0" err="1" smtClean="0">
                <a:solidFill>
                  <a:schemeClr val="tx2">
                    <a:lumMod val="75000"/>
                  </a:schemeClr>
                </a:solidFill>
              </a:rPr>
              <a:t>ExampleRemote</a:t>
            </a:r>
            <a:r>
              <a:rPr lang="en-US" sz="2400" dirty="0" smtClean="0">
                <a:solidFill>
                  <a:schemeClr val="tx2">
                    <a:lumMod val="75000"/>
                  </a:schemeClr>
                </a:solidFill>
              </a:rPr>
              <a:t> </a:t>
            </a:r>
            <a:r>
              <a:rPr lang="en-US" sz="2400" dirty="0"/>
              <a:t>example;</a:t>
            </a:r>
          </a:p>
          <a:p>
            <a:r>
              <a:rPr lang="en-US" sz="2400" dirty="0"/>
              <a:t>To obtain a reference to a remote business interface of an enterprise bean through JNDI lookup, use the </a:t>
            </a:r>
            <a:r>
              <a:rPr lang="en-US" sz="2400" dirty="0" err="1"/>
              <a:t>javax.naming.InitialContext</a:t>
            </a:r>
            <a:r>
              <a:rPr lang="en-US" sz="2400" dirty="0"/>
              <a:t> interface’s lookup method:</a:t>
            </a:r>
          </a:p>
          <a:p>
            <a:endParaRPr lang="en-US" sz="2400" dirty="0"/>
          </a:p>
          <a:p>
            <a:pPr marL="0" indent="0">
              <a:buNone/>
            </a:pPr>
            <a:r>
              <a:rPr lang="en-US" sz="2400" dirty="0" smtClean="0"/>
              <a:t>	</a:t>
            </a:r>
            <a:r>
              <a:rPr lang="en-US" sz="1800" dirty="0" err="1" smtClean="0">
                <a:solidFill>
                  <a:schemeClr val="tx2">
                    <a:lumMod val="75000"/>
                  </a:schemeClr>
                </a:solidFill>
              </a:rPr>
              <a:t>ExampleRemote</a:t>
            </a:r>
            <a:r>
              <a:rPr lang="en-US" sz="1800" dirty="0" smtClean="0">
                <a:solidFill>
                  <a:schemeClr val="tx2">
                    <a:lumMod val="75000"/>
                  </a:schemeClr>
                </a:solidFill>
              </a:rPr>
              <a:t> </a:t>
            </a:r>
            <a:r>
              <a:rPr lang="en-US" sz="1800" dirty="0"/>
              <a:t>example = (</a:t>
            </a:r>
            <a:r>
              <a:rPr lang="en-US" sz="1800" dirty="0" err="1" smtClean="0"/>
              <a:t>ExampleRemote</a:t>
            </a:r>
            <a:r>
              <a:rPr lang="en-US" sz="1800" dirty="0" smtClean="0"/>
              <a:t>) </a:t>
            </a:r>
            <a:r>
              <a:rPr lang="en-US" sz="1800" dirty="0" err="1" smtClean="0"/>
              <a:t>InitialContext.lookup</a:t>
            </a:r>
            <a:r>
              <a:rPr lang="en-US" sz="1800" dirty="0" smtClean="0"/>
              <a:t>("</a:t>
            </a:r>
            <a:r>
              <a:rPr lang="en-US" sz="1800" dirty="0" err="1" smtClean="0"/>
              <a:t>java:global</a:t>
            </a:r>
            <a:r>
              <a:rPr lang="en-US" sz="1800" dirty="0" smtClean="0"/>
              <a:t>/</a:t>
            </a:r>
            <a:r>
              <a:rPr lang="en-US" sz="1800" dirty="0" err="1" smtClean="0"/>
              <a:t>myApp</a:t>
            </a:r>
            <a:r>
              <a:rPr lang="en-US" sz="1800" dirty="0" smtClean="0"/>
              <a:t>/</a:t>
            </a:r>
            <a:r>
              <a:rPr lang="en-US" sz="1800" dirty="0" err="1" smtClean="0"/>
              <a:t>ExampleRemote</a:t>
            </a:r>
            <a:r>
              <a:rPr lang="en-US" sz="1800" dirty="0" smtClean="0"/>
              <a:t>");</a:t>
            </a:r>
            <a:endParaRPr lang="en-US" sz="1600" dirty="0"/>
          </a:p>
        </p:txBody>
      </p:sp>
    </p:spTree>
    <p:extLst>
      <p:ext uri="{BB962C8B-B14F-4D97-AF65-F5344CB8AC3E}">
        <p14:creationId xmlns:p14="http://schemas.microsoft.com/office/powerpoint/2010/main" val="38653229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35</a:t>
            </a:fld>
            <a:endParaRPr lang="en-US" dirty="0"/>
          </a:p>
        </p:txBody>
      </p:sp>
      <p:sp>
        <p:nvSpPr>
          <p:cNvPr id="3" name="Content Placeholder 2"/>
          <p:cNvSpPr>
            <a:spLocks noGrp="1"/>
          </p:cNvSpPr>
          <p:nvPr>
            <p:ph idx="1"/>
          </p:nvPr>
        </p:nvSpPr>
        <p:spPr>
          <a:xfrm>
            <a:off x="190413" y="914401"/>
            <a:ext cx="11804822" cy="5610602"/>
          </a:xfrm>
        </p:spPr>
        <p:txBody>
          <a:bodyPr>
            <a:normAutofit/>
          </a:bodyPr>
          <a:lstStyle/>
          <a:p>
            <a:pPr marL="0" indent="0">
              <a:buNone/>
            </a:pPr>
            <a:r>
              <a:rPr lang="en-US" sz="3200" dirty="0" smtClean="0"/>
              <a:t>Define remote server configuration </a:t>
            </a:r>
            <a:endParaRPr lang="en-US" sz="3200" dirty="0"/>
          </a:p>
        </p:txBody>
      </p:sp>
      <p:sp>
        <p:nvSpPr>
          <p:cNvPr id="4" name="Title 3"/>
          <p:cNvSpPr>
            <a:spLocks noGrp="1"/>
          </p:cNvSpPr>
          <p:nvPr>
            <p:ph type="title"/>
          </p:nvPr>
        </p:nvSpPr>
        <p:spPr>
          <a:xfrm>
            <a:off x="190413" y="40341"/>
            <a:ext cx="9577597" cy="874060"/>
          </a:xfrm>
        </p:spPr>
        <p:txBody>
          <a:bodyPr>
            <a:normAutofit/>
          </a:bodyPr>
          <a:lstStyle/>
          <a:p>
            <a:r>
              <a:rPr lang="en-US" dirty="0" smtClean="0"/>
              <a:t>Access remote EJB – extra </a:t>
            </a:r>
            <a:r>
              <a:rPr lang="en-US" dirty="0" err="1" smtClean="0"/>
              <a:t>config</a:t>
            </a:r>
            <a:r>
              <a:rPr lang="en-US" dirty="0" smtClean="0"/>
              <a:t> needed</a:t>
            </a:r>
            <a:endParaRPr lang="en-US" dirty="0"/>
          </a:p>
        </p:txBody>
      </p:sp>
      <p:sp>
        <p:nvSpPr>
          <p:cNvPr id="6" name="Text Placeholder 5"/>
          <p:cNvSpPr txBox="1">
            <a:spLocks/>
          </p:cNvSpPr>
          <p:nvPr/>
        </p:nvSpPr>
        <p:spPr>
          <a:xfrm>
            <a:off x="220201" y="1524000"/>
            <a:ext cx="10820400" cy="217673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100" dirty="0" smtClean="0">
                <a:effectLst/>
              </a:rPr>
              <a:t>//</a:t>
            </a:r>
            <a:r>
              <a:rPr lang="en-US" sz="1100" b="0" dirty="0">
                <a:effectLst/>
              </a:rPr>
              <a:t> </a:t>
            </a:r>
            <a:r>
              <a:rPr lang="en-US" sz="1100" b="0" dirty="0" err="1" smtClean="0">
                <a:effectLst/>
              </a:rPr>
              <a:t>jboss-ejb-client.properties</a:t>
            </a:r>
            <a:endParaRPr lang="en-US" sz="1100" b="0" dirty="0" smtClean="0">
              <a:effectLst/>
            </a:endParaRPr>
          </a:p>
          <a:p>
            <a:endParaRPr lang="en-US" sz="1100" dirty="0">
              <a:effectLst/>
            </a:endParaRPr>
          </a:p>
          <a:p>
            <a:r>
              <a:rPr lang="en-US" sz="1100" dirty="0">
                <a:effectLst/>
              </a:rPr>
              <a:t>endpoint.name=client-endpoint</a:t>
            </a:r>
          </a:p>
          <a:p>
            <a:r>
              <a:rPr lang="en-US" sz="1100" dirty="0">
                <a:effectLst/>
              </a:rPr>
              <a:t>remote.connectionprovider.create.options.org.xnio.Options.SSL_ENABLED=false</a:t>
            </a:r>
          </a:p>
          <a:p>
            <a:r>
              <a:rPr lang="en-US" sz="1100" dirty="0">
                <a:effectLst/>
              </a:rPr>
              <a:t> </a:t>
            </a:r>
          </a:p>
          <a:p>
            <a:r>
              <a:rPr lang="en-US" sz="1100" dirty="0" err="1">
                <a:effectLst/>
              </a:rPr>
              <a:t>remote.connections</a:t>
            </a:r>
            <a:r>
              <a:rPr lang="en-US" sz="1100" dirty="0">
                <a:effectLst/>
              </a:rPr>
              <a:t>=default</a:t>
            </a:r>
          </a:p>
          <a:p>
            <a:r>
              <a:rPr lang="en-US" sz="1100" dirty="0">
                <a:effectLst/>
              </a:rPr>
              <a:t> </a:t>
            </a:r>
          </a:p>
          <a:p>
            <a:r>
              <a:rPr lang="en-US" sz="1100" dirty="0" err="1">
                <a:effectLst/>
              </a:rPr>
              <a:t>remote.connection.default.host</a:t>
            </a:r>
            <a:r>
              <a:rPr lang="en-US" sz="1100" dirty="0">
                <a:effectLst/>
              </a:rPr>
              <a:t>=10.20.30.40</a:t>
            </a:r>
          </a:p>
          <a:p>
            <a:r>
              <a:rPr lang="en-US" sz="1100" dirty="0" err="1">
                <a:effectLst/>
              </a:rPr>
              <a:t>remote.connection.default.port</a:t>
            </a:r>
            <a:r>
              <a:rPr lang="en-US" sz="1100" dirty="0">
                <a:effectLst/>
              </a:rPr>
              <a:t> = 4447</a:t>
            </a:r>
          </a:p>
          <a:p>
            <a:r>
              <a:rPr lang="en-US" sz="1100" dirty="0" smtClean="0">
                <a:effectLst/>
              </a:rPr>
              <a:t> </a:t>
            </a:r>
            <a:endParaRPr lang="en-US" sz="1100" dirty="0">
              <a:effectLst/>
            </a:endParaRPr>
          </a:p>
          <a:p>
            <a:r>
              <a:rPr lang="en-US" sz="1100" dirty="0" err="1">
                <a:effectLst/>
              </a:rPr>
              <a:t>remote.connection.default.username</a:t>
            </a:r>
            <a:r>
              <a:rPr lang="en-US" sz="1100" dirty="0">
                <a:effectLst/>
              </a:rPr>
              <a:t>=</a:t>
            </a:r>
            <a:r>
              <a:rPr lang="en-US" sz="1100" dirty="0" err="1">
                <a:effectLst/>
              </a:rPr>
              <a:t>appuser</a:t>
            </a:r>
            <a:endParaRPr lang="en-US" sz="1100" dirty="0">
              <a:effectLst/>
            </a:endParaRPr>
          </a:p>
          <a:p>
            <a:r>
              <a:rPr lang="en-US" sz="1100" dirty="0" err="1" smtClean="0">
                <a:effectLst/>
              </a:rPr>
              <a:t>remote.connection.default.password</a:t>
            </a:r>
            <a:r>
              <a:rPr lang="en-US" sz="1100" dirty="0" smtClean="0">
                <a:effectLst/>
              </a:rPr>
              <a:t>=</a:t>
            </a:r>
            <a:r>
              <a:rPr lang="en-US" sz="1100" dirty="0" err="1" smtClean="0">
                <a:effectLst/>
              </a:rPr>
              <a:t>apppassword</a:t>
            </a:r>
            <a:endParaRPr lang="en-US" sz="1100" dirty="0">
              <a:effectLst/>
            </a:endParaRPr>
          </a:p>
        </p:txBody>
      </p:sp>
      <p:sp>
        <p:nvSpPr>
          <p:cNvPr id="8" name="Text Placeholder 5"/>
          <p:cNvSpPr txBox="1">
            <a:spLocks/>
          </p:cNvSpPr>
          <p:nvPr/>
        </p:nvSpPr>
        <p:spPr>
          <a:xfrm>
            <a:off x="190413" y="4024501"/>
            <a:ext cx="10820400" cy="200745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100" dirty="0">
                <a:effectLst/>
              </a:rPr>
              <a:t>//</a:t>
            </a:r>
            <a:r>
              <a:rPr lang="en-US" sz="1100" b="0" dirty="0">
                <a:effectLst/>
              </a:rPr>
              <a:t> </a:t>
            </a:r>
            <a:r>
              <a:rPr lang="en-US" sz="1100" b="0" dirty="0" err="1">
                <a:effectLst/>
              </a:rPr>
              <a:t>jboss-ejb-client.properties</a:t>
            </a:r>
            <a:endParaRPr lang="en-US" sz="1100" b="0" dirty="0">
              <a:effectLst/>
            </a:endParaRPr>
          </a:p>
          <a:p>
            <a:endParaRPr lang="en-US" sz="1100" dirty="0">
              <a:effectLst/>
            </a:endParaRPr>
          </a:p>
          <a:p>
            <a:r>
              <a:rPr lang="en-US" sz="1100" dirty="0">
                <a:effectLst/>
              </a:rPr>
              <a:t>remote.connectionprovider.create.options.org.xnio.Options.SSL_ENABLED=false</a:t>
            </a:r>
          </a:p>
          <a:p>
            <a:r>
              <a:rPr lang="en-US" sz="1100" dirty="0">
                <a:effectLst/>
              </a:rPr>
              <a:t> </a:t>
            </a:r>
          </a:p>
          <a:p>
            <a:r>
              <a:rPr lang="en-US" sz="1100" dirty="0" err="1">
                <a:effectLst/>
              </a:rPr>
              <a:t>remote.connections</a:t>
            </a:r>
            <a:r>
              <a:rPr lang="en-US" sz="1100" dirty="0">
                <a:effectLst/>
              </a:rPr>
              <a:t>=one, two</a:t>
            </a:r>
          </a:p>
          <a:p>
            <a:r>
              <a:rPr lang="en-US" sz="1100" dirty="0">
                <a:effectLst/>
              </a:rPr>
              <a:t> </a:t>
            </a:r>
          </a:p>
          <a:p>
            <a:r>
              <a:rPr lang="en-US" sz="1100" dirty="0" err="1">
                <a:effectLst/>
              </a:rPr>
              <a:t>remote.connection.one.host</a:t>
            </a:r>
            <a:r>
              <a:rPr lang="en-US" sz="1100" dirty="0">
                <a:effectLst/>
              </a:rPr>
              <a:t>=localhost</a:t>
            </a:r>
          </a:p>
          <a:p>
            <a:r>
              <a:rPr lang="en-US" sz="1100" dirty="0" err="1">
                <a:effectLst/>
              </a:rPr>
              <a:t>remote.connection.one.port</a:t>
            </a:r>
            <a:r>
              <a:rPr lang="en-US" sz="1100" dirty="0">
                <a:effectLst/>
              </a:rPr>
              <a:t>=6999</a:t>
            </a:r>
          </a:p>
          <a:p>
            <a:r>
              <a:rPr lang="en-US" sz="1100" dirty="0" smtClean="0">
                <a:effectLst/>
              </a:rPr>
              <a:t> </a:t>
            </a:r>
            <a:endParaRPr lang="en-US" sz="1100" dirty="0">
              <a:effectLst/>
            </a:endParaRPr>
          </a:p>
          <a:p>
            <a:r>
              <a:rPr lang="en-US" sz="1100" dirty="0" err="1">
                <a:effectLst/>
              </a:rPr>
              <a:t>remote.connection.two.host</a:t>
            </a:r>
            <a:r>
              <a:rPr lang="en-US" sz="1100" dirty="0">
                <a:effectLst/>
              </a:rPr>
              <a:t>=localhost</a:t>
            </a:r>
          </a:p>
          <a:p>
            <a:r>
              <a:rPr lang="en-US" sz="1100" dirty="0" err="1" smtClean="0">
                <a:effectLst/>
              </a:rPr>
              <a:t>remote.connection.two.port</a:t>
            </a:r>
            <a:r>
              <a:rPr lang="en-US" sz="1100" dirty="0" smtClean="0">
                <a:effectLst/>
              </a:rPr>
              <a:t>=7999</a:t>
            </a:r>
            <a:endParaRPr lang="en-US" sz="1100" dirty="0">
              <a:effectLst/>
            </a:endParaRPr>
          </a:p>
        </p:txBody>
      </p:sp>
    </p:spTree>
    <p:extLst>
      <p:ext uri="{BB962C8B-B14F-4D97-AF65-F5344CB8AC3E}">
        <p14:creationId xmlns:p14="http://schemas.microsoft.com/office/powerpoint/2010/main" val="31783036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36</a:t>
            </a:fld>
            <a:endParaRPr lang="en-US" dirty="0"/>
          </a:p>
        </p:txBody>
      </p:sp>
      <p:sp>
        <p:nvSpPr>
          <p:cNvPr id="4" name="Title 3"/>
          <p:cNvSpPr>
            <a:spLocks noGrp="1"/>
          </p:cNvSpPr>
          <p:nvPr>
            <p:ph type="title"/>
          </p:nvPr>
        </p:nvSpPr>
        <p:spPr>
          <a:xfrm>
            <a:off x="190413" y="40341"/>
            <a:ext cx="9577597" cy="874060"/>
          </a:xfrm>
        </p:spPr>
        <p:txBody>
          <a:bodyPr>
            <a:normAutofit/>
          </a:bodyPr>
          <a:lstStyle/>
          <a:p>
            <a:r>
              <a:rPr lang="en-US" dirty="0"/>
              <a:t>Web Service </a:t>
            </a:r>
            <a:r>
              <a:rPr lang="en-US" dirty="0" smtClean="0"/>
              <a:t>Clients</a:t>
            </a:r>
            <a:endParaRPr lang="en-US" dirty="0"/>
          </a:p>
        </p:txBody>
      </p:sp>
      <p:sp>
        <p:nvSpPr>
          <p:cNvPr id="6" name="Text Placeholder 5"/>
          <p:cNvSpPr txBox="1">
            <a:spLocks/>
          </p:cNvSpPr>
          <p:nvPr/>
        </p:nvSpPr>
        <p:spPr>
          <a:xfrm>
            <a:off x="220201" y="1524000"/>
            <a:ext cx="10820400" cy="506983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000" dirty="0">
                <a:effectLst/>
              </a:rPr>
              <a:t>import </a:t>
            </a:r>
            <a:r>
              <a:rPr lang="en-US" sz="2000" dirty="0" err="1">
                <a:effectLst/>
              </a:rPr>
              <a:t>javax.ejb.Stateless</a:t>
            </a:r>
            <a:r>
              <a:rPr lang="en-US" sz="2000" dirty="0">
                <a:effectLst/>
              </a:rPr>
              <a:t>;</a:t>
            </a:r>
          </a:p>
          <a:p>
            <a:r>
              <a:rPr lang="en-US" sz="2000" dirty="0">
                <a:effectLst/>
              </a:rPr>
              <a:t>import </a:t>
            </a:r>
            <a:r>
              <a:rPr lang="en-US" sz="2000" dirty="0" err="1">
                <a:effectLst/>
              </a:rPr>
              <a:t>javax.jws.WebMethod</a:t>
            </a:r>
            <a:r>
              <a:rPr lang="en-US" sz="2000" dirty="0">
                <a:effectLst/>
              </a:rPr>
              <a:t>;</a:t>
            </a:r>
          </a:p>
          <a:p>
            <a:r>
              <a:rPr lang="en-US" sz="2000" dirty="0">
                <a:effectLst/>
              </a:rPr>
              <a:t>import </a:t>
            </a:r>
            <a:r>
              <a:rPr lang="en-US" sz="2000" dirty="0" err="1">
                <a:effectLst/>
              </a:rPr>
              <a:t>javax.jws.WebService</a:t>
            </a:r>
            <a:r>
              <a:rPr lang="en-US" sz="2000" dirty="0">
                <a:effectLst/>
              </a:rPr>
              <a:t>;</a:t>
            </a:r>
          </a:p>
          <a:p>
            <a:endParaRPr lang="en-US" sz="2000" dirty="0">
              <a:effectLst/>
            </a:endParaRPr>
          </a:p>
          <a:p>
            <a:r>
              <a:rPr lang="en-US" sz="2000" dirty="0">
                <a:effectLst/>
              </a:rPr>
              <a:t>@Stateless</a:t>
            </a:r>
          </a:p>
          <a:p>
            <a:r>
              <a:rPr lang="en-US" sz="2000" dirty="0">
                <a:effectLst/>
              </a:rPr>
              <a:t>@</a:t>
            </a:r>
            <a:r>
              <a:rPr lang="en-US" sz="2000" dirty="0" err="1">
                <a:effectLst/>
              </a:rPr>
              <a:t>WebService</a:t>
            </a:r>
            <a:endParaRPr lang="en-US" sz="2000" dirty="0">
              <a:effectLst/>
            </a:endParaRPr>
          </a:p>
          <a:p>
            <a:r>
              <a:rPr lang="en-US" sz="2000" dirty="0">
                <a:effectLst/>
              </a:rPr>
              <a:t>public class </a:t>
            </a:r>
            <a:r>
              <a:rPr lang="en-US" sz="2000" dirty="0" err="1">
                <a:effectLst/>
              </a:rPr>
              <a:t>HelloServiceBean</a:t>
            </a:r>
            <a:r>
              <a:rPr lang="en-US" sz="2000" dirty="0">
                <a:effectLst/>
              </a:rPr>
              <a:t> {</a:t>
            </a:r>
          </a:p>
          <a:p>
            <a:r>
              <a:rPr lang="en-US" sz="2000" dirty="0">
                <a:effectLst/>
              </a:rPr>
              <a:t>    private String message = "Hello, ";</a:t>
            </a:r>
          </a:p>
          <a:p>
            <a:endParaRPr lang="en-US" sz="2000" dirty="0">
              <a:effectLst/>
            </a:endParaRPr>
          </a:p>
          <a:p>
            <a:r>
              <a:rPr lang="en-US" sz="2000" dirty="0">
                <a:effectLst/>
              </a:rPr>
              <a:t>    public void </a:t>
            </a:r>
            <a:r>
              <a:rPr lang="en-US" sz="2000" dirty="0" err="1">
                <a:effectLst/>
              </a:rPr>
              <a:t>HelloServiceBean</a:t>
            </a:r>
            <a:r>
              <a:rPr lang="en-US" sz="2000" dirty="0">
                <a:effectLst/>
              </a:rPr>
              <a:t>() {}</a:t>
            </a:r>
          </a:p>
          <a:p>
            <a:endParaRPr lang="en-US" sz="2000" dirty="0">
              <a:effectLst/>
            </a:endParaRPr>
          </a:p>
          <a:p>
            <a:r>
              <a:rPr lang="en-US" sz="2000" dirty="0">
                <a:effectLst/>
              </a:rPr>
              <a:t>    @</a:t>
            </a:r>
            <a:r>
              <a:rPr lang="en-US" sz="2000" dirty="0" err="1">
                <a:effectLst/>
              </a:rPr>
              <a:t>WebMethod</a:t>
            </a:r>
            <a:endParaRPr lang="en-US" sz="2000" dirty="0">
              <a:effectLst/>
            </a:endParaRPr>
          </a:p>
          <a:p>
            <a:r>
              <a:rPr lang="en-US" sz="2000" dirty="0">
                <a:effectLst/>
              </a:rPr>
              <a:t>    public String </a:t>
            </a:r>
            <a:r>
              <a:rPr lang="en-US" sz="2000" dirty="0" err="1">
                <a:effectLst/>
              </a:rPr>
              <a:t>sayHello</a:t>
            </a:r>
            <a:r>
              <a:rPr lang="en-US" sz="2000" dirty="0">
                <a:effectLst/>
              </a:rPr>
              <a:t>(String name) {</a:t>
            </a:r>
          </a:p>
          <a:p>
            <a:r>
              <a:rPr lang="en-US" sz="2000" dirty="0">
                <a:effectLst/>
              </a:rPr>
              <a:t>        return message + name + ".";</a:t>
            </a:r>
          </a:p>
          <a:p>
            <a:r>
              <a:rPr lang="en-US" sz="2000" dirty="0">
                <a:effectLst/>
              </a:rPr>
              <a:t>    }</a:t>
            </a:r>
          </a:p>
          <a:p>
            <a:r>
              <a:rPr lang="en-US" sz="2000" dirty="0">
                <a:effectLst/>
              </a:rPr>
              <a:t>}</a:t>
            </a:r>
          </a:p>
        </p:txBody>
      </p:sp>
    </p:spTree>
    <p:extLst>
      <p:ext uri="{BB962C8B-B14F-4D97-AF65-F5344CB8AC3E}">
        <p14:creationId xmlns:p14="http://schemas.microsoft.com/office/powerpoint/2010/main" val="4730689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37</a:t>
            </a:fld>
            <a:endParaRPr lang="en-US" dirty="0"/>
          </a:p>
        </p:txBody>
      </p:sp>
      <p:sp>
        <p:nvSpPr>
          <p:cNvPr id="4" name="Title 3"/>
          <p:cNvSpPr>
            <a:spLocks noGrp="1"/>
          </p:cNvSpPr>
          <p:nvPr>
            <p:ph type="title"/>
          </p:nvPr>
        </p:nvSpPr>
        <p:spPr>
          <a:xfrm>
            <a:off x="190413" y="40341"/>
            <a:ext cx="9577597" cy="874060"/>
          </a:xfrm>
        </p:spPr>
        <p:txBody>
          <a:bodyPr>
            <a:normAutofit/>
          </a:bodyPr>
          <a:lstStyle/>
          <a:p>
            <a:r>
              <a:rPr lang="en-US" dirty="0" smtClean="0"/>
              <a:t>Packaging EJBs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1905000"/>
            <a:ext cx="6400800" cy="4527395"/>
          </a:xfrm>
          <a:prstGeom prst="rect">
            <a:avLst/>
          </a:prstGeom>
        </p:spPr>
      </p:pic>
      <p:sp>
        <p:nvSpPr>
          <p:cNvPr id="5" name="Rectangle 4"/>
          <p:cNvSpPr/>
          <p:nvPr/>
        </p:nvSpPr>
        <p:spPr>
          <a:xfrm>
            <a:off x="1065212" y="1234470"/>
            <a:ext cx="10210800" cy="1200329"/>
          </a:xfrm>
          <a:prstGeom prst="rect">
            <a:avLst/>
          </a:prstGeom>
        </p:spPr>
        <p:txBody>
          <a:bodyPr wrap="square">
            <a:spAutoFit/>
          </a:bodyPr>
          <a:lstStyle/>
          <a:p>
            <a:r>
              <a:rPr lang="en-US" dirty="0">
                <a:latin typeface="Arial" panose="020B0604020202020204" pitchFamily="34" charset="0"/>
              </a:rPr>
              <a:t>An EJB JAR file is portable and can be used for various applications.</a:t>
            </a:r>
          </a:p>
          <a:p>
            <a:r>
              <a:rPr lang="en-US" dirty="0"/>
              <a:t/>
            </a:r>
            <a:br>
              <a:rPr lang="en-US" dirty="0"/>
            </a:br>
            <a:endParaRPr lang="en-US" dirty="0"/>
          </a:p>
        </p:txBody>
      </p:sp>
    </p:spTree>
    <p:extLst>
      <p:ext uri="{BB962C8B-B14F-4D97-AF65-F5344CB8AC3E}">
        <p14:creationId xmlns:p14="http://schemas.microsoft.com/office/powerpoint/2010/main" val="8544876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38</a:t>
            </a:fld>
            <a:endParaRPr lang="en-US" dirty="0"/>
          </a:p>
        </p:txBody>
      </p:sp>
      <p:sp>
        <p:nvSpPr>
          <p:cNvPr id="4" name="Title 3"/>
          <p:cNvSpPr>
            <a:spLocks noGrp="1"/>
          </p:cNvSpPr>
          <p:nvPr>
            <p:ph type="title"/>
          </p:nvPr>
        </p:nvSpPr>
        <p:spPr>
          <a:xfrm>
            <a:off x="190413" y="40341"/>
            <a:ext cx="9577597" cy="874060"/>
          </a:xfrm>
        </p:spPr>
        <p:txBody>
          <a:bodyPr>
            <a:normAutofit/>
          </a:bodyPr>
          <a:lstStyle/>
          <a:p>
            <a:r>
              <a:rPr lang="en-US" dirty="0"/>
              <a:t>Naming Conventions for Enterprise </a:t>
            </a:r>
            <a:r>
              <a:rPr lang="en-US" dirty="0" smtClean="0"/>
              <a:t>Beans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658935841"/>
              </p:ext>
            </p:extLst>
          </p:nvPr>
        </p:nvGraphicFramePr>
        <p:xfrm>
          <a:off x="455612" y="1676400"/>
          <a:ext cx="10744201" cy="3962400"/>
        </p:xfrm>
        <a:graphic>
          <a:graphicData uri="http://schemas.openxmlformats.org/drawingml/2006/table">
            <a:tbl>
              <a:tblPr>
                <a:tableStyleId>{5C22544A-7EE6-4342-B048-85BDC9FD1C3A}</a:tableStyleId>
              </a:tblPr>
              <a:tblGrid>
                <a:gridCol w="4987086"/>
                <a:gridCol w="2715620"/>
                <a:gridCol w="3041495"/>
              </a:tblGrid>
              <a:tr h="990600">
                <a:tc>
                  <a:txBody>
                    <a:bodyPr/>
                    <a:lstStyle/>
                    <a:p>
                      <a:pPr marL="0" marR="0" algn="ctr">
                        <a:lnSpc>
                          <a:spcPct val="107000"/>
                        </a:lnSpc>
                        <a:spcBef>
                          <a:spcPts val="0"/>
                        </a:spcBef>
                        <a:spcAft>
                          <a:spcPts val="800"/>
                        </a:spcAft>
                      </a:pPr>
                      <a:r>
                        <a:rPr lang="en-US" sz="3600" b="1" dirty="0">
                          <a:effectLst/>
                        </a:rPr>
                        <a:t>Item</a:t>
                      </a:r>
                      <a:endParaRPr lang="en-US" sz="44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solidFill>
                      <a:schemeClr val="bg1">
                        <a:lumMod val="50000"/>
                        <a:lumOff val="50000"/>
                      </a:schemeClr>
                    </a:solidFill>
                  </a:tcPr>
                </a:tc>
                <a:tc>
                  <a:txBody>
                    <a:bodyPr/>
                    <a:lstStyle/>
                    <a:p>
                      <a:pPr marL="0" marR="0" algn="ctr">
                        <a:lnSpc>
                          <a:spcPct val="107000"/>
                        </a:lnSpc>
                        <a:spcBef>
                          <a:spcPts val="0"/>
                        </a:spcBef>
                        <a:spcAft>
                          <a:spcPts val="800"/>
                        </a:spcAft>
                      </a:pPr>
                      <a:r>
                        <a:rPr lang="en-US" sz="3600" b="1" dirty="0">
                          <a:effectLst/>
                        </a:rPr>
                        <a:t>Syntax</a:t>
                      </a:r>
                      <a:endParaRPr lang="en-US" sz="44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solidFill>
                      <a:schemeClr val="bg1">
                        <a:lumMod val="50000"/>
                        <a:lumOff val="50000"/>
                      </a:schemeClr>
                    </a:solidFill>
                  </a:tcPr>
                </a:tc>
                <a:tc>
                  <a:txBody>
                    <a:bodyPr/>
                    <a:lstStyle/>
                    <a:p>
                      <a:pPr marL="0" marR="0" algn="ctr">
                        <a:lnSpc>
                          <a:spcPct val="107000"/>
                        </a:lnSpc>
                        <a:spcBef>
                          <a:spcPts val="0"/>
                        </a:spcBef>
                        <a:spcAft>
                          <a:spcPts val="800"/>
                        </a:spcAft>
                      </a:pPr>
                      <a:r>
                        <a:rPr lang="en-US" sz="3600" b="1" dirty="0">
                          <a:effectLst/>
                        </a:rPr>
                        <a:t>Example</a:t>
                      </a:r>
                      <a:endParaRPr lang="en-US" sz="44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solidFill>
                      <a:schemeClr val="bg1">
                        <a:lumMod val="50000"/>
                        <a:lumOff val="50000"/>
                      </a:schemeClr>
                    </a:solidFill>
                  </a:tcPr>
                </a:tc>
              </a:tr>
              <a:tr h="990600">
                <a:tc>
                  <a:txBody>
                    <a:bodyPr/>
                    <a:lstStyle/>
                    <a:p>
                      <a:pPr marL="0" marR="0">
                        <a:lnSpc>
                          <a:spcPct val="107000"/>
                        </a:lnSpc>
                        <a:spcBef>
                          <a:spcPts val="0"/>
                        </a:spcBef>
                        <a:spcAft>
                          <a:spcPts val="800"/>
                        </a:spcAft>
                      </a:pPr>
                      <a:r>
                        <a:rPr lang="en-US" sz="3600" b="0" dirty="0">
                          <a:effectLst/>
                        </a:rPr>
                        <a:t>Enterprise bean name</a:t>
                      </a:r>
                      <a:endParaRPr lang="en-US" sz="4400" b="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800"/>
                        </a:spcAft>
                      </a:pPr>
                      <a:r>
                        <a:rPr lang="en-US" sz="3600" b="0">
                          <a:effectLst/>
                        </a:rPr>
                        <a:t>nameBean</a:t>
                      </a:r>
                      <a:endParaRPr lang="en-US" sz="4400" b="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800"/>
                        </a:spcAft>
                      </a:pPr>
                      <a:r>
                        <a:rPr lang="en-US" sz="3600" b="0">
                          <a:effectLst/>
                        </a:rPr>
                        <a:t>AccountBean</a:t>
                      </a:r>
                      <a:endParaRPr lang="en-US" sz="4400" b="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990600">
                <a:tc>
                  <a:txBody>
                    <a:bodyPr/>
                    <a:lstStyle/>
                    <a:p>
                      <a:pPr marL="0" marR="0">
                        <a:lnSpc>
                          <a:spcPct val="107000"/>
                        </a:lnSpc>
                        <a:spcBef>
                          <a:spcPts val="0"/>
                        </a:spcBef>
                        <a:spcAft>
                          <a:spcPts val="800"/>
                        </a:spcAft>
                      </a:pPr>
                      <a:r>
                        <a:rPr lang="en-US" sz="3600" b="0" dirty="0">
                          <a:effectLst/>
                        </a:rPr>
                        <a:t>Enterprise bean class</a:t>
                      </a:r>
                      <a:endParaRPr lang="en-US" sz="4400" b="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800"/>
                        </a:spcAft>
                      </a:pPr>
                      <a:r>
                        <a:rPr lang="en-US" sz="3600" b="0">
                          <a:effectLst/>
                        </a:rPr>
                        <a:t>nameBean</a:t>
                      </a:r>
                      <a:endParaRPr lang="en-US" sz="4400" b="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800"/>
                        </a:spcAft>
                      </a:pPr>
                      <a:r>
                        <a:rPr lang="en-US" sz="3600" b="0">
                          <a:effectLst/>
                        </a:rPr>
                        <a:t>AccountBean</a:t>
                      </a:r>
                      <a:endParaRPr lang="en-US" sz="4400" b="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990600">
                <a:tc>
                  <a:txBody>
                    <a:bodyPr/>
                    <a:lstStyle/>
                    <a:p>
                      <a:pPr marL="0" marR="0">
                        <a:lnSpc>
                          <a:spcPct val="107000"/>
                        </a:lnSpc>
                        <a:spcBef>
                          <a:spcPts val="0"/>
                        </a:spcBef>
                        <a:spcAft>
                          <a:spcPts val="800"/>
                        </a:spcAft>
                      </a:pPr>
                      <a:r>
                        <a:rPr lang="en-US" sz="3600" b="0" dirty="0">
                          <a:effectLst/>
                        </a:rPr>
                        <a:t>Business interface</a:t>
                      </a:r>
                      <a:endParaRPr lang="en-US" sz="4400" b="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800"/>
                        </a:spcAft>
                      </a:pPr>
                      <a:r>
                        <a:rPr lang="en-US" sz="3600" b="0" dirty="0">
                          <a:effectLst/>
                        </a:rPr>
                        <a:t>name</a:t>
                      </a:r>
                      <a:endParaRPr lang="en-US" sz="4400" b="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800"/>
                        </a:spcAft>
                      </a:pPr>
                      <a:r>
                        <a:rPr lang="en-US" sz="3600" b="0" dirty="0">
                          <a:effectLst/>
                        </a:rPr>
                        <a:t>Account</a:t>
                      </a:r>
                      <a:endParaRPr lang="en-US" sz="4400" b="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bl>
          </a:graphicData>
        </a:graphic>
      </p:graphicFrame>
      <p:sp>
        <p:nvSpPr>
          <p:cNvPr id="8" name="Rectangle 2"/>
          <p:cNvSpPr>
            <a:spLocks noChangeArrowheads="1"/>
          </p:cNvSpPr>
          <p:nvPr/>
        </p:nvSpPr>
        <p:spPr bwMode="auto">
          <a:xfrm>
            <a:off x="3267075" y="3419475"/>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774178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4" name="Title 3"/>
          <p:cNvSpPr>
            <a:spLocks noGrp="1"/>
          </p:cNvSpPr>
          <p:nvPr>
            <p:ph type="title"/>
          </p:nvPr>
        </p:nvSpPr>
        <p:spPr>
          <a:xfrm>
            <a:off x="190413" y="40341"/>
            <a:ext cx="9577597" cy="874060"/>
          </a:xfrm>
        </p:spPr>
        <p:txBody>
          <a:bodyPr>
            <a:normAutofit/>
          </a:bodyPr>
          <a:lstStyle/>
          <a:p>
            <a:r>
              <a:rPr lang="en-US" dirty="0"/>
              <a:t>EJB Pooling and Caching</a:t>
            </a:r>
          </a:p>
        </p:txBody>
      </p:sp>
      <p:graphicFrame>
        <p:nvGraphicFramePr>
          <p:cNvPr id="7" name="Table 6"/>
          <p:cNvGraphicFramePr>
            <a:graphicFrameLocks noGrp="1"/>
          </p:cNvGraphicFramePr>
          <p:nvPr>
            <p:extLst>
              <p:ext uri="{D42A27DB-BD31-4B8C-83A1-F6EECF244321}">
                <p14:modId xmlns:p14="http://schemas.microsoft.com/office/powerpoint/2010/main" val="3984092045"/>
              </p:ext>
            </p:extLst>
          </p:nvPr>
        </p:nvGraphicFramePr>
        <p:xfrm>
          <a:off x="379412" y="1438275"/>
          <a:ext cx="10744201" cy="3962400"/>
        </p:xfrm>
        <a:graphic>
          <a:graphicData uri="http://schemas.openxmlformats.org/drawingml/2006/table">
            <a:tbl>
              <a:tblPr>
                <a:tableStyleId>{5C22544A-7EE6-4342-B048-85BDC9FD1C3A}</a:tableStyleId>
              </a:tblPr>
              <a:tblGrid>
                <a:gridCol w="4987086"/>
                <a:gridCol w="2715620"/>
                <a:gridCol w="3041495"/>
              </a:tblGrid>
              <a:tr h="990600">
                <a:tc>
                  <a:txBody>
                    <a:bodyPr/>
                    <a:lstStyle/>
                    <a:p>
                      <a:pPr algn="ctr"/>
                      <a:r>
                        <a:rPr lang="en-US" b="1" dirty="0">
                          <a:solidFill>
                            <a:srgbClr val="222222"/>
                          </a:solidFill>
                          <a:effectLst/>
                        </a:rPr>
                        <a:t>Bean Type  </a:t>
                      </a:r>
                    </a:p>
                  </a:txBody>
                  <a:tcPr marL="95250" marR="95250" marT="95250" marB="95250">
                    <a:solidFill>
                      <a:schemeClr val="bg1">
                        <a:lumMod val="50000"/>
                        <a:lumOff val="50000"/>
                      </a:schemeClr>
                    </a:solidFill>
                  </a:tcPr>
                </a:tc>
                <a:tc>
                  <a:txBody>
                    <a:bodyPr/>
                    <a:lstStyle/>
                    <a:p>
                      <a:pPr algn="ctr"/>
                      <a:r>
                        <a:rPr lang="en-US" b="1">
                          <a:solidFill>
                            <a:srgbClr val="222222"/>
                          </a:solidFill>
                          <a:effectLst/>
                        </a:rPr>
                        <a:t>Pooled  </a:t>
                      </a:r>
                    </a:p>
                  </a:txBody>
                  <a:tcPr marL="95250" marR="95250" marT="95250" marB="95250">
                    <a:solidFill>
                      <a:schemeClr val="bg1">
                        <a:lumMod val="50000"/>
                        <a:lumOff val="50000"/>
                      </a:schemeClr>
                    </a:solidFill>
                  </a:tcPr>
                </a:tc>
                <a:tc>
                  <a:txBody>
                    <a:bodyPr/>
                    <a:lstStyle/>
                    <a:p>
                      <a:pPr algn="ctr"/>
                      <a:r>
                        <a:rPr lang="en-US" b="1" dirty="0">
                          <a:solidFill>
                            <a:srgbClr val="222222"/>
                          </a:solidFill>
                          <a:effectLst/>
                        </a:rPr>
                        <a:t>Cached </a:t>
                      </a:r>
                    </a:p>
                  </a:txBody>
                  <a:tcPr marL="95250" marR="95250" marT="95250" marB="95250">
                    <a:solidFill>
                      <a:schemeClr val="bg1">
                        <a:lumMod val="50000"/>
                        <a:lumOff val="50000"/>
                      </a:schemeClr>
                    </a:solidFill>
                  </a:tcPr>
                </a:tc>
              </a:tr>
              <a:tr h="990600">
                <a:tc>
                  <a:txBody>
                    <a:bodyPr/>
                    <a:lstStyle/>
                    <a:p>
                      <a:pPr algn="l"/>
                      <a:r>
                        <a:rPr lang="en-US" dirty="0">
                          <a:solidFill>
                            <a:srgbClr val="222222"/>
                          </a:solidFill>
                          <a:effectLst/>
                        </a:rPr>
                        <a:t>Stateless Session </a:t>
                      </a:r>
                    </a:p>
                  </a:txBody>
                  <a:tcPr marL="95250" marR="95250" marT="95250" marB="95250"/>
                </a:tc>
                <a:tc>
                  <a:txBody>
                    <a:bodyPr/>
                    <a:lstStyle/>
                    <a:p>
                      <a:pPr algn="ctr"/>
                      <a:r>
                        <a:rPr lang="en-US">
                          <a:solidFill>
                            <a:srgbClr val="222222"/>
                          </a:solidFill>
                          <a:effectLst/>
                        </a:rPr>
                        <a:t>Yes </a:t>
                      </a:r>
                    </a:p>
                  </a:txBody>
                  <a:tcPr marL="95250" marR="95250" marT="95250" marB="95250"/>
                </a:tc>
                <a:tc>
                  <a:txBody>
                    <a:bodyPr/>
                    <a:lstStyle/>
                    <a:p>
                      <a:pPr algn="ctr"/>
                      <a:r>
                        <a:rPr lang="en-US">
                          <a:solidFill>
                            <a:srgbClr val="222222"/>
                          </a:solidFill>
                          <a:effectLst/>
                        </a:rPr>
                        <a:t>No </a:t>
                      </a:r>
                    </a:p>
                  </a:txBody>
                  <a:tcPr marL="95250" marR="95250" marT="95250" marB="95250"/>
                </a:tc>
              </a:tr>
              <a:tr h="990600">
                <a:tc>
                  <a:txBody>
                    <a:bodyPr/>
                    <a:lstStyle/>
                    <a:p>
                      <a:pPr algn="l"/>
                      <a:r>
                        <a:rPr lang="en-US" dirty="0" err="1">
                          <a:solidFill>
                            <a:srgbClr val="222222"/>
                          </a:solidFill>
                          <a:effectLst/>
                        </a:rPr>
                        <a:t>Stateful</a:t>
                      </a:r>
                      <a:r>
                        <a:rPr lang="en-US" dirty="0">
                          <a:solidFill>
                            <a:srgbClr val="222222"/>
                          </a:solidFill>
                          <a:effectLst/>
                        </a:rPr>
                        <a:t> Session </a:t>
                      </a:r>
                    </a:p>
                  </a:txBody>
                  <a:tcPr marL="95250" marR="95250" marT="95250" marB="95250"/>
                </a:tc>
                <a:tc>
                  <a:txBody>
                    <a:bodyPr/>
                    <a:lstStyle/>
                    <a:p>
                      <a:pPr algn="ctr"/>
                      <a:r>
                        <a:rPr lang="en-US">
                          <a:solidFill>
                            <a:srgbClr val="222222"/>
                          </a:solidFill>
                          <a:effectLst/>
                        </a:rPr>
                        <a:t>No </a:t>
                      </a:r>
                    </a:p>
                  </a:txBody>
                  <a:tcPr marL="95250" marR="95250" marT="95250" marB="95250"/>
                </a:tc>
                <a:tc>
                  <a:txBody>
                    <a:bodyPr/>
                    <a:lstStyle/>
                    <a:p>
                      <a:pPr algn="ctr"/>
                      <a:r>
                        <a:rPr lang="en-US">
                          <a:solidFill>
                            <a:srgbClr val="222222"/>
                          </a:solidFill>
                          <a:effectLst/>
                        </a:rPr>
                        <a:t>Yes </a:t>
                      </a:r>
                    </a:p>
                  </a:txBody>
                  <a:tcPr marL="95250" marR="95250" marT="95250" marB="95250"/>
                </a:tc>
              </a:tr>
              <a:tr h="990600">
                <a:tc>
                  <a:txBody>
                    <a:bodyPr/>
                    <a:lstStyle/>
                    <a:p>
                      <a:pPr algn="l"/>
                      <a:r>
                        <a:rPr lang="en-US">
                          <a:solidFill>
                            <a:srgbClr val="222222"/>
                          </a:solidFill>
                          <a:effectLst/>
                        </a:rPr>
                        <a:t>Entity </a:t>
                      </a:r>
                    </a:p>
                  </a:txBody>
                  <a:tcPr marL="95250" marR="95250" marT="95250" marB="95250"/>
                </a:tc>
                <a:tc>
                  <a:txBody>
                    <a:bodyPr/>
                    <a:lstStyle/>
                    <a:p>
                      <a:pPr algn="ctr"/>
                      <a:r>
                        <a:rPr lang="en-US">
                          <a:solidFill>
                            <a:srgbClr val="222222"/>
                          </a:solidFill>
                          <a:effectLst/>
                        </a:rPr>
                        <a:t>Yes </a:t>
                      </a:r>
                    </a:p>
                  </a:txBody>
                  <a:tcPr marL="95250" marR="95250" marT="95250" marB="95250"/>
                </a:tc>
                <a:tc>
                  <a:txBody>
                    <a:bodyPr/>
                    <a:lstStyle/>
                    <a:p>
                      <a:pPr algn="ctr"/>
                      <a:r>
                        <a:rPr lang="en-US" dirty="0">
                          <a:solidFill>
                            <a:srgbClr val="222222"/>
                          </a:solidFill>
                          <a:effectLst/>
                        </a:rPr>
                        <a:t>Yes </a:t>
                      </a:r>
                    </a:p>
                  </a:txBody>
                  <a:tcPr marL="95250" marR="95250" marT="95250" marB="95250"/>
                </a:tc>
              </a:tr>
            </a:tbl>
          </a:graphicData>
        </a:graphic>
      </p:graphicFrame>
      <p:sp>
        <p:nvSpPr>
          <p:cNvPr id="8" name="Rectangle 2"/>
          <p:cNvSpPr>
            <a:spLocks noChangeArrowheads="1"/>
          </p:cNvSpPr>
          <p:nvPr/>
        </p:nvSpPr>
        <p:spPr bwMode="auto">
          <a:xfrm>
            <a:off x="3267075" y="3419475"/>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p:nvPr/>
        </p:nvSpPr>
        <p:spPr>
          <a:xfrm>
            <a:off x="379412" y="5774263"/>
            <a:ext cx="11277600" cy="830997"/>
          </a:xfrm>
          <a:prstGeom prst="rect">
            <a:avLst/>
          </a:prstGeom>
        </p:spPr>
        <p:txBody>
          <a:bodyPr wrap="square">
            <a:spAutoFit/>
          </a:bodyPr>
          <a:lstStyle/>
          <a:p>
            <a:r>
              <a:rPr lang="en-US" b="1" dirty="0"/>
              <a:t>Tuning the EJB </a:t>
            </a:r>
            <a:r>
              <a:rPr lang="en-US" b="1" dirty="0" smtClean="0"/>
              <a:t>Pool</a:t>
            </a:r>
            <a:r>
              <a:rPr lang="en-US" dirty="0"/>
              <a:t/>
            </a:r>
            <a:br>
              <a:rPr lang="en-US" dirty="0"/>
            </a:br>
            <a:r>
              <a:rPr lang="en-US" u="sng" dirty="0" smtClean="0">
                <a:solidFill>
                  <a:srgbClr val="0070C0"/>
                </a:solidFill>
              </a:rPr>
              <a:t>https</a:t>
            </a:r>
            <a:r>
              <a:rPr lang="en-US" u="sng" dirty="0">
                <a:solidFill>
                  <a:srgbClr val="0070C0"/>
                </a:solidFill>
              </a:rPr>
              <a:t>://docs.oracle.com/cd/E19159-01/819-3681/abeee/index.html</a:t>
            </a:r>
          </a:p>
        </p:txBody>
      </p:sp>
    </p:spTree>
    <p:extLst>
      <p:ext uri="{BB962C8B-B14F-4D97-AF65-F5344CB8AC3E}">
        <p14:creationId xmlns:p14="http://schemas.microsoft.com/office/powerpoint/2010/main" val="320358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sp>
        <p:nvSpPr>
          <p:cNvPr id="3" name="Content Placeholder 2"/>
          <p:cNvSpPr>
            <a:spLocks noGrp="1"/>
          </p:cNvSpPr>
          <p:nvPr>
            <p:ph idx="1"/>
          </p:nvPr>
        </p:nvSpPr>
        <p:spPr>
          <a:xfrm>
            <a:off x="190413" y="1151121"/>
            <a:ext cx="11804822" cy="5373881"/>
          </a:xfrm>
        </p:spPr>
        <p:txBody>
          <a:bodyPr>
            <a:normAutofit lnSpcReduction="10000"/>
          </a:bodyPr>
          <a:lstStyle/>
          <a:p>
            <a:pPr marL="0" indent="0" algn="ctr">
              <a:buNone/>
            </a:pPr>
            <a:endParaRPr lang="bg-BG" b="1" dirty="0"/>
          </a:p>
          <a:p>
            <a:r>
              <a:rPr lang="en-US" dirty="0"/>
              <a:t>Simplified development of large scale enterprise level application.</a:t>
            </a:r>
          </a:p>
          <a:p>
            <a:r>
              <a:rPr lang="en-US" dirty="0"/>
              <a:t>Application Server/ EJB container provides most of the system level services like transaction handling, logging, load balancing, persistence mechanism, exception handling and so on. Developer has to focus only on business logic of the application.</a:t>
            </a:r>
          </a:p>
          <a:p>
            <a:r>
              <a:rPr lang="en-US" dirty="0"/>
              <a:t>EJB container manages life cycle of </a:t>
            </a:r>
            <a:r>
              <a:rPr lang="en-US" dirty="0" err="1"/>
              <a:t>ejb</a:t>
            </a:r>
            <a:r>
              <a:rPr lang="en-US" dirty="0"/>
              <a:t> instances thus developer needs not to worry about when to create/delete </a:t>
            </a:r>
            <a:r>
              <a:rPr lang="en-US" dirty="0" err="1"/>
              <a:t>ejb</a:t>
            </a:r>
            <a:r>
              <a:rPr lang="en-US" dirty="0"/>
              <a:t> objects</a:t>
            </a:r>
          </a:p>
          <a:p>
            <a:endParaRPr lang="en-US" dirty="0"/>
          </a:p>
        </p:txBody>
      </p:sp>
      <p:sp>
        <p:nvSpPr>
          <p:cNvPr id="4" name="Title 3"/>
          <p:cNvSpPr>
            <a:spLocks noGrp="1"/>
          </p:cNvSpPr>
          <p:nvPr>
            <p:ph type="title"/>
          </p:nvPr>
        </p:nvSpPr>
        <p:spPr>
          <a:xfrm>
            <a:off x="190413" y="40341"/>
            <a:ext cx="9577597" cy="1110780"/>
          </a:xfrm>
        </p:spPr>
        <p:txBody>
          <a:bodyPr/>
          <a:lstStyle/>
          <a:p>
            <a:r>
              <a:rPr lang="en-US" dirty="0" smtClean="0"/>
              <a:t>EJB Benefits</a:t>
            </a:r>
            <a:endParaRPr lang="en-US" dirty="0"/>
          </a:p>
        </p:txBody>
      </p:sp>
    </p:spTree>
    <p:extLst>
      <p:ext uri="{BB962C8B-B14F-4D97-AF65-F5344CB8AC3E}">
        <p14:creationId xmlns:p14="http://schemas.microsoft.com/office/powerpoint/2010/main" val="1025184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4" name="Title 3"/>
          <p:cNvSpPr>
            <a:spLocks noGrp="1"/>
          </p:cNvSpPr>
          <p:nvPr>
            <p:ph type="title"/>
          </p:nvPr>
        </p:nvSpPr>
        <p:spPr>
          <a:xfrm>
            <a:off x="190413" y="40341"/>
            <a:ext cx="9577597" cy="874060"/>
          </a:xfrm>
        </p:spPr>
        <p:txBody>
          <a:bodyPr>
            <a:normAutofit/>
          </a:bodyPr>
          <a:lstStyle/>
          <a:p>
            <a:r>
              <a:rPr lang="en-US" dirty="0"/>
              <a:t>The Lifecycle of a </a:t>
            </a:r>
            <a:r>
              <a:rPr lang="en-US" dirty="0" err="1"/>
              <a:t>Stateful</a:t>
            </a:r>
            <a:r>
              <a:rPr lang="en-US" dirty="0"/>
              <a:t> Session </a:t>
            </a:r>
            <a:r>
              <a:rPr lang="en-US" dirty="0" smtClean="0"/>
              <a:t>Bean</a:t>
            </a:r>
            <a:endParaRPr lang="en-US" dirty="0"/>
          </a:p>
        </p:txBody>
      </p:sp>
      <p:sp>
        <p:nvSpPr>
          <p:cNvPr id="8" name="Rectangle 2"/>
          <p:cNvSpPr>
            <a:spLocks noChangeArrowheads="1"/>
          </p:cNvSpPr>
          <p:nvPr/>
        </p:nvSpPr>
        <p:spPr bwMode="auto">
          <a:xfrm>
            <a:off x="3267075" y="3419475"/>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212" y="3213076"/>
            <a:ext cx="6472053" cy="3429000"/>
          </a:xfrm>
          <a:prstGeom prst="rect">
            <a:avLst/>
          </a:prstGeom>
        </p:spPr>
      </p:pic>
      <p:sp>
        <p:nvSpPr>
          <p:cNvPr id="9" name="Rectangle 8"/>
          <p:cNvSpPr/>
          <p:nvPr/>
        </p:nvSpPr>
        <p:spPr>
          <a:xfrm>
            <a:off x="220662" y="966608"/>
            <a:ext cx="11345750" cy="830997"/>
          </a:xfrm>
          <a:prstGeom prst="rect">
            <a:avLst/>
          </a:prstGeom>
        </p:spPr>
        <p:txBody>
          <a:bodyPr wrap="square">
            <a:spAutoFit/>
          </a:bodyPr>
          <a:lstStyle/>
          <a:p>
            <a:r>
              <a:rPr lang="en-US" dirty="0">
                <a:latin typeface="Arial" panose="020B0604020202020204" pitchFamily="34" charset="0"/>
              </a:rPr>
              <a:t>Typically, the EJB container uses a least-recently-used algorithm to select a bean for passivation.</a:t>
            </a:r>
            <a:endParaRPr lang="en-US" dirty="0"/>
          </a:p>
        </p:txBody>
      </p:sp>
      <p:sp>
        <p:nvSpPr>
          <p:cNvPr id="11" name="Rectangle 10"/>
          <p:cNvSpPr/>
          <p:nvPr/>
        </p:nvSpPr>
        <p:spPr>
          <a:xfrm>
            <a:off x="379412" y="3687247"/>
            <a:ext cx="3663950" cy="3046988"/>
          </a:xfrm>
          <a:prstGeom prst="rect">
            <a:avLst/>
          </a:prstGeom>
        </p:spPr>
        <p:txBody>
          <a:bodyPr wrap="square">
            <a:spAutoFit/>
          </a:bodyPr>
          <a:lstStyle/>
          <a:p>
            <a:pPr algn="just"/>
            <a:r>
              <a:rPr lang="en-US" dirty="0"/>
              <a:t>Your code controls the invocation of only one lifecycle method: the method annotated @Remove. All other methods in </a:t>
            </a:r>
            <a:r>
              <a:rPr lang="en-US" dirty="0" smtClean="0"/>
              <a:t>the figure are </a:t>
            </a:r>
            <a:r>
              <a:rPr lang="en-US" dirty="0"/>
              <a:t>invoked by the EJB container. </a:t>
            </a:r>
          </a:p>
        </p:txBody>
      </p:sp>
      <p:sp>
        <p:nvSpPr>
          <p:cNvPr id="13" name="Rectangle 12"/>
          <p:cNvSpPr/>
          <p:nvPr/>
        </p:nvSpPr>
        <p:spPr>
          <a:xfrm>
            <a:off x="249165" y="1936812"/>
            <a:ext cx="11109355" cy="1569660"/>
          </a:xfrm>
          <a:prstGeom prst="rect">
            <a:avLst/>
          </a:prstGeom>
        </p:spPr>
        <p:txBody>
          <a:bodyPr wrap="square">
            <a:spAutoFit/>
          </a:bodyPr>
          <a:lstStyle/>
          <a:p>
            <a:r>
              <a:rPr lang="en-US" dirty="0"/>
              <a:t>At the end of the lifecycle, the client invokes a method annotated @Remove, and the EJB container calls the method annotated @</a:t>
            </a:r>
            <a:r>
              <a:rPr lang="en-US" dirty="0" err="1"/>
              <a:t>PreDestroy</a:t>
            </a:r>
            <a:r>
              <a:rPr lang="en-US" dirty="0"/>
              <a:t>, if any. The bean’s instance is then ready for garbage collection.</a:t>
            </a:r>
          </a:p>
          <a:p>
            <a:endParaRPr lang="en-US" dirty="0"/>
          </a:p>
        </p:txBody>
      </p:sp>
    </p:spTree>
    <p:extLst>
      <p:ext uri="{BB962C8B-B14F-4D97-AF65-F5344CB8AC3E}">
        <p14:creationId xmlns:p14="http://schemas.microsoft.com/office/powerpoint/2010/main" val="16650297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4" name="Title 3"/>
          <p:cNvSpPr>
            <a:spLocks noGrp="1"/>
          </p:cNvSpPr>
          <p:nvPr>
            <p:ph type="title"/>
          </p:nvPr>
        </p:nvSpPr>
        <p:spPr>
          <a:xfrm>
            <a:off x="190413" y="40341"/>
            <a:ext cx="9577597" cy="874060"/>
          </a:xfrm>
        </p:spPr>
        <p:txBody>
          <a:bodyPr>
            <a:normAutofit/>
          </a:bodyPr>
          <a:lstStyle/>
          <a:p>
            <a:r>
              <a:rPr lang="en-US" dirty="0"/>
              <a:t>The Lifecycle of a Stateless Session </a:t>
            </a:r>
            <a:r>
              <a:rPr lang="en-US" dirty="0" smtClean="0"/>
              <a:t>Bean</a:t>
            </a:r>
            <a:endParaRPr lang="en-US" dirty="0"/>
          </a:p>
        </p:txBody>
      </p:sp>
      <p:sp>
        <p:nvSpPr>
          <p:cNvPr id="8" name="Rectangle 2"/>
          <p:cNvSpPr>
            <a:spLocks noChangeArrowheads="1"/>
          </p:cNvSpPr>
          <p:nvPr/>
        </p:nvSpPr>
        <p:spPr bwMode="auto">
          <a:xfrm>
            <a:off x="3267075" y="3419475"/>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0662" y="966608"/>
            <a:ext cx="11345750" cy="830997"/>
          </a:xfrm>
          <a:prstGeom prst="rect">
            <a:avLst/>
          </a:prstGeom>
        </p:spPr>
        <p:txBody>
          <a:bodyPr wrap="square">
            <a:spAutoFit/>
          </a:bodyPr>
          <a:lstStyle/>
          <a:p>
            <a:r>
              <a:rPr lang="en-US" dirty="0"/>
              <a:t>Because a stateless session bean is never passivated, its lifecycle has only two stages: nonexistent and ready for the invocation of business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13" y="2743200"/>
            <a:ext cx="11201400" cy="3065060"/>
          </a:xfrm>
          <a:prstGeom prst="rect">
            <a:avLst/>
          </a:prstGeom>
        </p:spPr>
      </p:pic>
    </p:spTree>
    <p:extLst>
      <p:ext uri="{BB962C8B-B14F-4D97-AF65-F5344CB8AC3E}">
        <p14:creationId xmlns:p14="http://schemas.microsoft.com/office/powerpoint/2010/main" val="27029173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4" name="Title 3"/>
          <p:cNvSpPr>
            <a:spLocks noGrp="1"/>
          </p:cNvSpPr>
          <p:nvPr>
            <p:ph type="title"/>
          </p:nvPr>
        </p:nvSpPr>
        <p:spPr>
          <a:xfrm>
            <a:off x="190413" y="40341"/>
            <a:ext cx="9577597" cy="874060"/>
          </a:xfrm>
        </p:spPr>
        <p:txBody>
          <a:bodyPr>
            <a:normAutofit/>
          </a:bodyPr>
          <a:lstStyle/>
          <a:p>
            <a:r>
              <a:rPr lang="en-US" dirty="0"/>
              <a:t>The Lifecycle of a Singleton Session </a:t>
            </a:r>
            <a:r>
              <a:rPr lang="en-US" dirty="0" smtClean="0"/>
              <a:t>Bean</a:t>
            </a:r>
            <a:endParaRPr lang="en-US" dirty="0"/>
          </a:p>
        </p:txBody>
      </p:sp>
      <p:sp>
        <p:nvSpPr>
          <p:cNvPr id="8" name="Rectangle 2"/>
          <p:cNvSpPr>
            <a:spLocks noChangeArrowheads="1"/>
          </p:cNvSpPr>
          <p:nvPr/>
        </p:nvSpPr>
        <p:spPr bwMode="auto">
          <a:xfrm>
            <a:off x="3267075" y="3419475"/>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0662" y="966608"/>
            <a:ext cx="11345750" cy="830997"/>
          </a:xfrm>
          <a:prstGeom prst="rect">
            <a:avLst/>
          </a:prstGeom>
        </p:spPr>
        <p:txBody>
          <a:bodyPr wrap="square">
            <a:spAutoFit/>
          </a:bodyPr>
          <a:lstStyle/>
          <a:p>
            <a:r>
              <a:rPr lang="en-US" dirty="0"/>
              <a:t>Like a stateless session bean, a singleton session bean is never passivated and has only two stages, nonexistent and ready for the invocation of business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13" y="2743200"/>
            <a:ext cx="11201400" cy="3065060"/>
          </a:xfrm>
          <a:prstGeom prst="rect">
            <a:avLst/>
          </a:prstGeom>
        </p:spPr>
      </p:pic>
    </p:spTree>
    <p:extLst>
      <p:ext uri="{BB962C8B-B14F-4D97-AF65-F5344CB8AC3E}">
        <p14:creationId xmlns:p14="http://schemas.microsoft.com/office/powerpoint/2010/main" val="38110597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43</a:t>
            </a:fld>
            <a:endParaRPr lang="en-US" dirty="0"/>
          </a:p>
        </p:txBody>
      </p:sp>
      <p:sp>
        <p:nvSpPr>
          <p:cNvPr id="4" name="Title 3"/>
          <p:cNvSpPr>
            <a:spLocks noGrp="1"/>
          </p:cNvSpPr>
          <p:nvPr>
            <p:ph type="title"/>
          </p:nvPr>
        </p:nvSpPr>
        <p:spPr>
          <a:xfrm>
            <a:off x="190413" y="40341"/>
            <a:ext cx="9577597" cy="874060"/>
          </a:xfrm>
        </p:spPr>
        <p:txBody>
          <a:bodyPr>
            <a:normAutofit/>
          </a:bodyPr>
          <a:lstStyle/>
          <a:p>
            <a:r>
              <a:rPr lang="en-US" dirty="0"/>
              <a:t>The Lifecycle of a Message-Driven </a:t>
            </a:r>
            <a:r>
              <a:rPr lang="en-US" dirty="0" smtClean="0"/>
              <a:t>Bean</a:t>
            </a:r>
            <a:endParaRPr lang="en-US" dirty="0"/>
          </a:p>
        </p:txBody>
      </p:sp>
      <p:sp>
        <p:nvSpPr>
          <p:cNvPr id="8" name="Rectangle 2"/>
          <p:cNvSpPr>
            <a:spLocks noChangeArrowheads="1"/>
          </p:cNvSpPr>
          <p:nvPr/>
        </p:nvSpPr>
        <p:spPr bwMode="auto">
          <a:xfrm>
            <a:off x="3267075" y="3419475"/>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0662" y="966608"/>
            <a:ext cx="11345750" cy="830997"/>
          </a:xfrm>
          <a:prstGeom prst="rect">
            <a:avLst/>
          </a:prstGeom>
        </p:spPr>
        <p:txBody>
          <a:bodyPr wrap="square">
            <a:spAutoFit/>
          </a:bodyPr>
          <a:lstStyle/>
          <a:p>
            <a:r>
              <a:rPr lang="en-US" dirty="0"/>
              <a:t>Like a stateless session bean, a message-driven bean is never passivated and has only two states: nonexistent and ready to receive messages</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2" y="2010437"/>
            <a:ext cx="9601200" cy="4541107"/>
          </a:xfrm>
          <a:prstGeom prst="rect">
            <a:avLst/>
          </a:prstGeom>
        </p:spPr>
      </p:pic>
    </p:spTree>
    <p:extLst>
      <p:ext uri="{BB962C8B-B14F-4D97-AF65-F5344CB8AC3E}">
        <p14:creationId xmlns:p14="http://schemas.microsoft.com/office/powerpoint/2010/main" val="8098665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44</a:t>
            </a:fld>
            <a:endParaRPr lang="en-US" dirty="0"/>
          </a:p>
        </p:txBody>
      </p:sp>
      <p:sp>
        <p:nvSpPr>
          <p:cNvPr id="3" name="Content Placeholder 2"/>
          <p:cNvSpPr>
            <a:spLocks noGrp="1"/>
          </p:cNvSpPr>
          <p:nvPr>
            <p:ph idx="1"/>
          </p:nvPr>
        </p:nvSpPr>
        <p:spPr/>
        <p:txBody>
          <a:bodyPr/>
          <a:lstStyle/>
          <a:p>
            <a:r>
              <a:rPr lang="en-US" dirty="0">
                <a:solidFill>
                  <a:schemeClr val="tx2">
                    <a:lumMod val="75000"/>
                  </a:schemeClr>
                </a:solidFill>
              </a:rPr>
              <a:t>ORM Frameworks </a:t>
            </a:r>
            <a:r>
              <a:rPr lang="en-US" dirty="0"/>
              <a:t>map OOP classes to database tables</a:t>
            </a:r>
          </a:p>
        </p:txBody>
      </p:sp>
      <p:sp>
        <p:nvSpPr>
          <p:cNvPr id="4" name="Title 3"/>
          <p:cNvSpPr>
            <a:spLocks noGrp="1"/>
          </p:cNvSpPr>
          <p:nvPr>
            <p:ph type="title"/>
          </p:nvPr>
        </p:nvSpPr>
        <p:spPr/>
        <p:txBody>
          <a:bodyPr>
            <a:normAutofit/>
          </a:bodyPr>
          <a:lstStyle/>
          <a:p>
            <a:r>
              <a:rPr lang="en-US" dirty="0"/>
              <a:t>ORM Frameworks – Overview</a:t>
            </a:r>
          </a:p>
        </p:txBody>
      </p:sp>
      <p:pic>
        <p:nvPicPr>
          <p:cNvPr id="2050" name="Picture 2" descr="http://www.agile-code.com/blog/wp-content/uploads/2013/03/ORMMapp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6" y="2051141"/>
            <a:ext cx="8385176" cy="4300396"/>
          </a:xfrm>
          <a:prstGeom prst="roundRect">
            <a:avLst>
              <a:gd name="adj" fmla="val 745"/>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124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625" y="1151121"/>
            <a:ext cx="3199023" cy="5249679"/>
          </a:xfrm>
          <a:prstGeom prst="roundRect">
            <a:avLst>
              <a:gd name="adj" fmla="val 1451"/>
            </a:avLst>
          </a:prstGeom>
        </p:spPr>
      </p:pic>
      <p:sp>
        <p:nvSpPr>
          <p:cNvPr id="2" name="Slide Number Placeholder 1"/>
          <p:cNvSpPr>
            <a:spLocks noGrp="1"/>
          </p:cNvSpPr>
          <p:nvPr>
            <p:ph type="sldNum" sz="quarter" idx="4"/>
          </p:nvPr>
        </p:nvSpPr>
        <p:spPr/>
        <p:txBody>
          <a:bodyPr/>
          <a:lstStyle/>
          <a:p>
            <a:fld id="{C014DD1E-5D91-48A3-AD6D-45FBA980D106}" type="slidenum">
              <a:rPr lang="en-US" smtClean="0"/>
              <a:pPr/>
              <a:t>45</a:t>
            </a:fld>
            <a:endParaRPr lang="en-US" dirty="0"/>
          </a:p>
        </p:txBody>
      </p:sp>
      <p:sp>
        <p:nvSpPr>
          <p:cNvPr id="4" name="Title 3"/>
          <p:cNvSpPr>
            <a:spLocks noGrp="1"/>
          </p:cNvSpPr>
          <p:nvPr>
            <p:ph type="title"/>
          </p:nvPr>
        </p:nvSpPr>
        <p:spPr/>
        <p:txBody>
          <a:bodyPr/>
          <a:lstStyle/>
          <a:p>
            <a:r>
              <a:rPr lang="en-US" dirty="0"/>
              <a:t>Mapping DB Tables to Classes</a:t>
            </a:r>
          </a:p>
        </p:txBody>
      </p:sp>
      <p:grpSp>
        <p:nvGrpSpPr>
          <p:cNvPr id="16" name="Group 15"/>
          <p:cNvGrpSpPr/>
          <p:nvPr/>
        </p:nvGrpSpPr>
        <p:grpSpPr>
          <a:xfrm>
            <a:off x="4299583" y="2636661"/>
            <a:ext cx="3304488" cy="2278598"/>
            <a:chOff x="4902679" y="3344655"/>
            <a:chExt cx="2620154" cy="2034475"/>
          </a:xfrm>
        </p:grpSpPr>
        <p:sp>
          <p:nvSpPr>
            <p:cNvPr id="8" name="Cloud 7"/>
            <p:cNvSpPr/>
            <p:nvPr/>
          </p:nvSpPr>
          <p:spPr>
            <a:xfrm>
              <a:off x="5027612" y="3767901"/>
              <a:ext cx="2362200" cy="1371600"/>
            </a:xfrm>
            <a:prstGeom prst="cloud">
              <a:avLst/>
            </a:prstGeom>
            <a:solidFill>
              <a:srgbClr val="515B64"/>
            </a:solidFill>
            <a:ln w="57150" cap="rnd">
              <a:solidFill>
                <a:schemeClr val="accent5">
                  <a:lumMod val="20000"/>
                  <a:lumOff val="80000"/>
                  <a:alpha val="25000"/>
                </a:schemeClr>
              </a:solidFill>
              <a:round/>
            </a:ln>
            <a:effectLst/>
            <a:scene3d>
              <a:camera prst="orthographicFront">
                <a:rot lat="0" lon="0" rev="0"/>
              </a:camera>
              <a:lightRig rig="contrasting" dir="t">
                <a:rot lat="0" lon="0" rev="1500000"/>
              </a:lightRig>
            </a:scene3d>
            <a:sp3d prstMaterial="metal">
              <a:bevelT w="88900" h="88900"/>
            </a:sp3d>
          </p:spPr>
          <p:txBody>
            <a:bodyPr wrap="square" lIns="0" tIns="0" rIns="0" bIns="0" anchor="ctr" anchorCtr="0">
              <a:noAutofit/>
            </a:bodyPr>
            <a:lstStyle/>
            <a:p>
              <a:pPr algn="ctr" eaLnBrk="0" hangingPunct="0">
                <a:buClr>
                  <a:schemeClr val="accent5">
                    <a:lumMod val="40000"/>
                    <a:lumOff val="60000"/>
                  </a:schemeClr>
                </a:buClr>
                <a:buSzPct val="70000"/>
                <a:defRPr/>
              </a:pPr>
              <a:r>
                <a:rPr lang="en-US" sz="2800" b="1" dirty="0">
                  <a:solidFill>
                    <a:srgbClr val="F7FFE7"/>
                  </a:solidFill>
                  <a:effectLst>
                    <a:outerShdw blurRad="38100" dist="38100" dir="2700000" algn="tl">
                      <a:srgbClr val="000000">
                        <a:alpha val="43137"/>
                      </a:srgbClr>
                    </a:outerShdw>
                  </a:effectLst>
                  <a:latin typeface="Corbel" pitchFamily="34" charset="0"/>
                  <a:cs typeface="Consolas" pitchFamily="49" charset="0"/>
                </a:rPr>
                <a:t>ORM</a:t>
              </a:r>
              <a:endParaRPr lang="en-US" b="1" dirty="0">
                <a:solidFill>
                  <a:srgbClr val="F7FFE7"/>
                </a:solidFill>
                <a:effectLst>
                  <a:outerShdw blurRad="38100" dist="38100" dir="2700000" algn="tl">
                    <a:srgbClr val="000000">
                      <a:alpha val="43137"/>
                    </a:srgbClr>
                  </a:outerShdw>
                </a:effectLst>
                <a:latin typeface="Corbel" pitchFamily="34" charset="0"/>
                <a:cs typeface="Consolas" pitchFamily="49" charset="0"/>
              </a:endParaRPr>
            </a:p>
            <a:p>
              <a:pPr algn="ctr" eaLnBrk="0" hangingPunct="0">
                <a:buClr>
                  <a:schemeClr val="accent5">
                    <a:lumMod val="40000"/>
                    <a:lumOff val="60000"/>
                  </a:schemeClr>
                </a:buClr>
                <a:buSzPct val="70000"/>
                <a:defRPr/>
              </a:pPr>
              <a:r>
                <a:rPr lang="en-US" b="1" dirty="0">
                  <a:solidFill>
                    <a:srgbClr val="F7FFE7"/>
                  </a:solidFill>
                  <a:effectLst>
                    <a:outerShdw blurRad="38100" dist="38100" dir="2700000" algn="tl">
                      <a:srgbClr val="000000">
                        <a:alpha val="43137"/>
                      </a:srgbClr>
                    </a:outerShdw>
                  </a:effectLst>
                  <a:cs typeface="Consolas" pitchFamily="49" charset="0"/>
                </a:rPr>
                <a:t>Framework</a:t>
              </a:r>
              <a:endParaRPr lang="en-US" b="1" dirty="0">
                <a:solidFill>
                  <a:srgbClr val="F7FFE7"/>
                </a:solidFill>
                <a:effectLst>
                  <a:outerShdw blurRad="38100" dist="38100" dir="2700000" algn="tl">
                    <a:srgbClr val="000000">
                      <a:alpha val="43137"/>
                    </a:srgbClr>
                  </a:outerShdw>
                </a:effectLst>
                <a:latin typeface="Corbel" pitchFamily="34" charset="0"/>
                <a:cs typeface="Consolas" pitchFamily="49" charset="0"/>
              </a:endParaRPr>
            </a:p>
          </p:txBody>
        </p:sp>
        <p:pic>
          <p:nvPicPr>
            <p:cNvPr id="9" name="Picture 3"/>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331847">
              <a:off x="6774468" y="4809934"/>
              <a:ext cx="748365" cy="557052"/>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0" name="Picture 3"/>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856795" flipH="1" flipV="1">
              <a:off x="6755625" y="3478069"/>
              <a:ext cx="742410" cy="475582"/>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1" name="Picture 3"/>
            <p:cNvPicPr>
              <a:picLocks noChangeAspect="1" noChangeArrowheads="1"/>
            </p:cNvPicPr>
            <p:nvPr/>
          </p:nvPicPr>
          <p:blipFill>
            <a:blip r:embed="rId5"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977975" flipV="1">
              <a:off x="4995632" y="3511372"/>
              <a:ext cx="724768" cy="533250"/>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2" name="Picture 3"/>
            <p:cNvPicPr>
              <a:picLocks noChangeAspect="1" noChangeArrowheads="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9304629" flipV="1">
              <a:off x="4902679" y="4859058"/>
              <a:ext cx="748365" cy="520072"/>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grpSp>
      <p:sp>
        <p:nvSpPr>
          <p:cNvPr id="14" name="AutoShape 7"/>
          <p:cNvSpPr>
            <a:spLocks noChangeArrowheads="1"/>
          </p:cNvSpPr>
          <p:nvPr/>
        </p:nvSpPr>
        <p:spPr bwMode="auto">
          <a:xfrm>
            <a:off x="6094412" y="5257800"/>
            <a:ext cx="1781974" cy="937361"/>
          </a:xfrm>
          <a:prstGeom prst="wedgeRoundRectCallout">
            <a:avLst>
              <a:gd name="adj1" fmla="val 81730"/>
              <a:gd name="adj2" fmla="val -39012"/>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Java Entity Classes</a:t>
            </a:r>
          </a:p>
        </p:txBody>
      </p:sp>
      <p:pic>
        <p:nvPicPr>
          <p:cNvPr id="21" name="Picture 20"/>
          <p:cNvPicPr>
            <a:picLocks noChangeAspect="1"/>
          </p:cNvPicPr>
          <p:nvPr/>
        </p:nvPicPr>
        <p:blipFill>
          <a:blip r:embed="rId7"/>
          <a:stretch>
            <a:fillRect/>
          </a:stretch>
        </p:blipFill>
        <p:spPr>
          <a:xfrm>
            <a:off x="1217612" y="1151121"/>
            <a:ext cx="2539776" cy="5249679"/>
          </a:xfrm>
          <a:prstGeom prst="roundRect">
            <a:avLst>
              <a:gd name="adj" fmla="val 1714"/>
            </a:avLst>
          </a:prstGeom>
        </p:spPr>
      </p:pic>
      <p:sp>
        <p:nvSpPr>
          <p:cNvPr id="13" name="AutoShape 7"/>
          <p:cNvSpPr>
            <a:spLocks noChangeArrowheads="1"/>
          </p:cNvSpPr>
          <p:nvPr/>
        </p:nvSpPr>
        <p:spPr bwMode="auto">
          <a:xfrm>
            <a:off x="4030501" y="1198711"/>
            <a:ext cx="1790797" cy="987428"/>
          </a:xfrm>
          <a:prstGeom prst="wedgeRoundRectCallout">
            <a:avLst>
              <a:gd name="adj1" fmla="val -79480"/>
              <a:gd name="adj2" fmla="val 38854"/>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Relational DB Schema</a:t>
            </a:r>
          </a:p>
        </p:txBody>
      </p:sp>
    </p:spTree>
    <p:extLst>
      <p:ext uri="{BB962C8B-B14F-4D97-AF65-F5344CB8AC3E}">
        <p14:creationId xmlns:p14="http://schemas.microsoft.com/office/powerpoint/2010/main" val="409498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46</a:t>
            </a:fld>
            <a:endParaRPr lang="en-US" dirty="0"/>
          </a:p>
        </p:txBody>
      </p:sp>
      <p:sp>
        <p:nvSpPr>
          <p:cNvPr id="7" name="Content Placeholder 6"/>
          <p:cNvSpPr>
            <a:spLocks noGrp="1"/>
          </p:cNvSpPr>
          <p:nvPr>
            <p:ph idx="1"/>
          </p:nvPr>
        </p:nvSpPr>
        <p:spPr/>
        <p:txBody>
          <a:bodyPr/>
          <a:lstStyle/>
          <a:p>
            <a:r>
              <a:rPr lang="en-US" dirty="0" smtClean="0"/>
              <a:t>Java </a:t>
            </a:r>
            <a:r>
              <a:rPr lang="en-US" dirty="0">
                <a:solidFill>
                  <a:schemeClr val="tx2">
                    <a:lumMod val="75000"/>
                  </a:schemeClr>
                </a:solidFill>
              </a:rPr>
              <a:t>classes</a:t>
            </a:r>
            <a:r>
              <a:rPr lang="en-US" dirty="0"/>
              <a:t> are mapped to DB </a:t>
            </a:r>
            <a:r>
              <a:rPr lang="en-US" dirty="0">
                <a:solidFill>
                  <a:schemeClr val="tx2">
                    <a:lumMod val="75000"/>
                  </a:schemeClr>
                </a:solidFill>
              </a:rPr>
              <a:t>tables</a:t>
            </a:r>
          </a:p>
          <a:p>
            <a:pPr lvl="1"/>
            <a:r>
              <a:rPr lang="en-US" dirty="0"/>
              <a:t>DB </a:t>
            </a:r>
            <a:r>
              <a:rPr lang="en-US" dirty="0">
                <a:solidFill>
                  <a:schemeClr val="tx2">
                    <a:lumMod val="75000"/>
                  </a:schemeClr>
                </a:solidFill>
              </a:rPr>
              <a:t>relationships</a:t>
            </a:r>
            <a:r>
              <a:rPr lang="en-US" dirty="0"/>
              <a:t> are mapped to class </a:t>
            </a:r>
            <a:r>
              <a:rPr lang="en-US" dirty="0">
                <a:solidFill>
                  <a:schemeClr val="tx2">
                    <a:lumMod val="75000"/>
                  </a:schemeClr>
                </a:solidFill>
              </a:rPr>
              <a:t>associations</a:t>
            </a:r>
          </a:p>
          <a:p>
            <a:r>
              <a:rPr lang="en-US" dirty="0"/>
              <a:t>ORM provides API for </a:t>
            </a:r>
            <a:r>
              <a:rPr lang="en-US" dirty="0">
                <a:solidFill>
                  <a:schemeClr val="tx2">
                    <a:lumMod val="75000"/>
                  </a:schemeClr>
                </a:solidFill>
              </a:rPr>
              <a:t>CRUD</a:t>
            </a:r>
            <a:r>
              <a:rPr lang="en-US" dirty="0"/>
              <a:t> operations</a:t>
            </a:r>
          </a:p>
          <a:p>
            <a:pPr lvl="1"/>
            <a:r>
              <a:rPr lang="en-US" dirty="0">
                <a:solidFill>
                  <a:schemeClr val="tx2">
                    <a:lumMod val="75000"/>
                  </a:schemeClr>
                </a:solidFill>
              </a:rPr>
              <a:t>List</a:t>
            </a:r>
            <a:r>
              <a:rPr lang="en-US" dirty="0"/>
              <a:t> objects / </a:t>
            </a:r>
            <a:r>
              <a:rPr lang="en-US" dirty="0">
                <a:solidFill>
                  <a:schemeClr val="tx2">
                    <a:lumMod val="75000"/>
                  </a:schemeClr>
                </a:solidFill>
              </a:rPr>
              <a:t>query</a:t>
            </a:r>
            <a:r>
              <a:rPr lang="en-US" dirty="0"/>
              <a:t> database</a:t>
            </a:r>
          </a:p>
          <a:p>
            <a:pPr lvl="1"/>
            <a:r>
              <a:rPr lang="en-US" dirty="0">
                <a:solidFill>
                  <a:schemeClr val="tx2">
                    <a:lumMod val="75000"/>
                  </a:schemeClr>
                </a:solidFill>
              </a:rPr>
              <a:t>Create</a:t>
            </a:r>
            <a:r>
              <a:rPr lang="en-US" dirty="0"/>
              <a:t> new object</a:t>
            </a:r>
          </a:p>
          <a:p>
            <a:pPr lvl="1"/>
            <a:r>
              <a:rPr lang="en-US" dirty="0">
                <a:solidFill>
                  <a:schemeClr val="tx2">
                    <a:lumMod val="75000"/>
                  </a:schemeClr>
                </a:solidFill>
              </a:rPr>
              <a:t>Update</a:t>
            </a:r>
            <a:r>
              <a:rPr lang="en-US" dirty="0"/>
              <a:t> existing object</a:t>
            </a:r>
          </a:p>
          <a:p>
            <a:pPr lvl="1"/>
            <a:r>
              <a:rPr lang="en-US" dirty="0">
                <a:solidFill>
                  <a:schemeClr val="tx2">
                    <a:lumMod val="75000"/>
                  </a:schemeClr>
                </a:solidFill>
              </a:rPr>
              <a:t>Delete</a:t>
            </a:r>
            <a:r>
              <a:rPr lang="en-US" dirty="0"/>
              <a:t> existing object</a:t>
            </a:r>
          </a:p>
          <a:p>
            <a:r>
              <a:rPr lang="en-US" dirty="0"/>
              <a:t>Some ORMs provide </a:t>
            </a:r>
            <a:r>
              <a:rPr lang="en-US" dirty="0">
                <a:solidFill>
                  <a:schemeClr val="tx2">
                    <a:lumMod val="75000"/>
                  </a:schemeClr>
                </a:solidFill>
              </a:rPr>
              <a:t>schema synchronization </a:t>
            </a:r>
            <a:r>
              <a:rPr lang="en-US" dirty="0"/>
              <a:t>(DB migrations)</a:t>
            </a:r>
          </a:p>
        </p:txBody>
      </p:sp>
      <p:sp>
        <p:nvSpPr>
          <p:cNvPr id="4" name="Title 3"/>
          <p:cNvSpPr>
            <a:spLocks noGrp="1"/>
          </p:cNvSpPr>
          <p:nvPr>
            <p:ph type="title"/>
          </p:nvPr>
        </p:nvSpPr>
        <p:spPr/>
        <p:txBody>
          <a:bodyPr/>
          <a:lstStyle/>
          <a:p>
            <a:r>
              <a:rPr lang="en-US" dirty="0"/>
              <a:t>ORM Frameworks – Features</a:t>
            </a:r>
          </a:p>
        </p:txBody>
      </p:sp>
      <p:sp>
        <p:nvSpPr>
          <p:cNvPr id="8" name="Right Brace 7"/>
          <p:cNvSpPr/>
          <p:nvPr/>
        </p:nvSpPr>
        <p:spPr>
          <a:xfrm>
            <a:off x="5942012" y="3200400"/>
            <a:ext cx="381000" cy="2514600"/>
          </a:xfrm>
          <a:prstGeom prst="rightBrac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p:cNvSpPr txBox="1"/>
          <p:nvPr/>
        </p:nvSpPr>
        <p:spPr>
          <a:xfrm>
            <a:off x="6627812" y="3932006"/>
            <a:ext cx="4413388" cy="1077218"/>
          </a:xfrm>
          <a:prstGeom prst="rect">
            <a:avLst/>
          </a:prstGeom>
          <a:noFill/>
        </p:spPr>
        <p:txBody>
          <a:bodyPr wrap="none" rtlCol="0">
            <a:spAutoFit/>
          </a:bodyPr>
          <a:lstStyle/>
          <a:p>
            <a:r>
              <a:rPr lang="en-US" sz="3200" dirty="0"/>
              <a:t>CRUD operations execute</a:t>
            </a:r>
          </a:p>
          <a:p>
            <a:r>
              <a:rPr lang="en-US" sz="3200" dirty="0">
                <a:solidFill>
                  <a:schemeClr val="tx2">
                    <a:lumMod val="75000"/>
                  </a:schemeClr>
                </a:solidFill>
              </a:rPr>
              <a:t>SQL commands </a:t>
            </a:r>
            <a:r>
              <a:rPr lang="en-US" sz="3200" dirty="0"/>
              <a:t>in the DB</a:t>
            </a:r>
          </a:p>
        </p:txBody>
      </p:sp>
      <p:pic>
        <p:nvPicPr>
          <p:cNvPr id="10" name="Picture 9"/>
          <p:cNvPicPr>
            <a:picLocks noChangeAspect="1"/>
          </p:cNvPicPr>
          <p:nvPr/>
        </p:nvPicPr>
        <p:blipFill>
          <a:blip r:embed="rId2"/>
          <a:stretch>
            <a:fillRect/>
          </a:stretch>
        </p:blipFill>
        <p:spPr>
          <a:xfrm>
            <a:off x="9537336" y="1178680"/>
            <a:ext cx="2029076" cy="1488320"/>
          </a:xfrm>
          <a:prstGeom prst="rect">
            <a:avLst/>
          </a:prstGeom>
        </p:spPr>
      </p:pic>
    </p:spTree>
    <p:extLst>
      <p:ext uri="{BB962C8B-B14F-4D97-AF65-F5344CB8AC3E}">
        <p14:creationId xmlns:p14="http://schemas.microsoft.com/office/powerpoint/2010/main" val="259804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47</a:t>
            </a:fld>
            <a:endParaRPr lang="en-US" dirty="0"/>
          </a:p>
        </p:txBody>
      </p:sp>
      <p:sp>
        <p:nvSpPr>
          <p:cNvPr id="4" name="Title 3"/>
          <p:cNvSpPr>
            <a:spLocks noGrp="1"/>
          </p:cNvSpPr>
          <p:nvPr>
            <p:ph type="title"/>
          </p:nvPr>
        </p:nvSpPr>
        <p:spPr/>
        <p:txBody>
          <a:bodyPr/>
          <a:lstStyle/>
          <a:p>
            <a:r>
              <a:rPr lang="en-US"/>
              <a:t>JPA – Java Persistence API</a:t>
            </a:r>
            <a:endParaRPr lang="en-US" dirty="0"/>
          </a:p>
        </p:txBody>
      </p:sp>
      <p:pic>
        <p:nvPicPr>
          <p:cNvPr id="11" name="Picture 10"/>
          <p:cNvPicPr>
            <a:picLocks noChangeAspect="1"/>
          </p:cNvPicPr>
          <p:nvPr/>
        </p:nvPicPr>
        <p:blipFill>
          <a:blip r:embed="rId2"/>
          <a:stretch>
            <a:fillRect/>
          </a:stretch>
        </p:blipFill>
        <p:spPr>
          <a:xfrm>
            <a:off x="1827210" y="1219200"/>
            <a:ext cx="8534402" cy="5166928"/>
          </a:xfrm>
          <a:prstGeom prst="roundRect">
            <a:avLst>
              <a:gd name="adj" fmla="val 943"/>
            </a:avLst>
          </a:prstGeom>
        </p:spPr>
      </p:pic>
    </p:spTree>
    <p:extLst>
      <p:ext uri="{BB962C8B-B14F-4D97-AF65-F5344CB8AC3E}">
        <p14:creationId xmlns:p14="http://schemas.microsoft.com/office/powerpoint/2010/main" val="4153451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48</a:t>
            </a:fld>
            <a:endParaRPr lang="en-US" dirty="0"/>
          </a:p>
        </p:txBody>
      </p:sp>
      <p:sp>
        <p:nvSpPr>
          <p:cNvPr id="7" name="Content Placeholder 6"/>
          <p:cNvSpPr>
            <a:spLocks noGrp="1"/>
          </p:cNvSpPr>
          <p:nvPr>
            <p:ph idx="1"/>
          </p:nvPr>
        </p:nvSpPr>
        <p:spPr/>
        <p:txBody>
          <a:bodyPr>
            <a:normAutofit fontScale="62500" lnSpcReduction="20000"/>
          </a:bodyPr>
          <a:lstStyle/>
          <a:p>
            <a:r>
              <a:rPr lang="en-US" dirty="0" smtClean="0"/>
              <a:t>JPA </a:t>
            </a:r>
            <a:r>
              <a:rPr lang="en-US" dirty="0"/>
              <a:t>provides Java developers with an object/relational mapping facility for managing relational data in Java applications. </a:t>
            </a:r>
            <a:endParaRPr lang="en-US" dirty="0" smtClean="0"/>
          </a:p>
          <a:p>
            <a:endParaRPr lang="en-US" dirty="0" smtClean="0"/>
          </a:p>
          <a:p>
            <a:r>
              <a:rPr lang="en-US" dirty="0" smtClean="0"/>
              <a:t>Java </a:t>
            </a:r>
            <a:r>
              <a:rPr lang="en-US" dirty="0"/>
              <a:t>Persistence consists of four areas:</a:t>
            </a:r>
          </a:p>
          <a:p>
            <a:pPr lvl="1"/>
            <a:r>
              <a:rPr lang="en-US" dirty="0">
                <a:solidFill>
                  <a:schemeClr val="tx2">
                    <a:lumMod val="75000"/>
                  </a:schemeClr>
                </a:solidFill>
              </a:rPr>
              <a:t>The Java Persistence API</a:t>
            </a:r>
          </a:p>
          <a:p>
            <a:pPr lvl="1"/>
            <a:r>
              <a:rPr lang="en-US" dirty="0"/>
              <a:t>The </a:t>
            </a:r>
            <a:r>
              <a:rPr lang="en-US" dirty="0">
                <a:solidFill>
                  <a:schemeClr val="tx2">
                    <a:lumMod val="75000"/>
                  </a:schemeClr>
                </a:solidFill>
              </a:rPr>
              <a:t>query language</a:t>
            </a:r>
          </a:p>
          <a:p>
            <a:pPr lvl="1"/>
            <a:r>
              <a:rPr lang="en-US" dirty="0"/>
              <a:t>The Java Persistence </a:t>
            </a:r>
            <a:r>
              <a:rPr lang="en-US" dirty="0">
                <a:solidFill>
                  <a:schemeClr val="tx2">
                    <a:lumMod val="75000"/>
                  </a:schemeClr>
                </a:solidFill>
              </a:rPr>
              <a:t>Criteria API</a:t>
            </a:r>
          </a:p>
          <a:p>
            <a:pPr lvl="1"/>
            <a:r>
              <a:rPr lang="en-US" dirty="0">
                <a:solidFill>
                  <a:schemeClr val="tx2">
                    <a:lumMod val="75000"/>
                  </a:schemeClr>
                </a:solidFill>
              </a:rPr>
              <a:t>Object/relational mapping</a:t>
            </a:r>
            <a:r>
              <a:rPr lang="en-US" dirty="0"/>
              <a:t> </a:t>
            </a:r>
            <a:r>
              <a:rPr lang="en-US" dirty="0" smtClean="0"/>
              <a:t>metadata</a:t>
            </a:r>
          </a:p>
          <a:p>
            <a:pPr marL="377887" lvl="1" indent="0">
              <a:buNone/>
            </a:pPr>
            <a:endParaRPr lang="en-US" dirty="0" smtClean="0"/>
          </a:p>
          <a:p>
            <a:r>
              <a:rPr lang="en-US" sz="3100" dirty="0"/>
              <a:t>JPA Providers</a:t>
            </a:r>
          </a:p>
          <a:p>
            <a:pPr>
              <a:buNone/>
            </a:pPr>
            <a:r>
              <a:rPr lang="en-US" sz="3100" dirty="0"/>
              <a:t>JPA is an open source API, therefore various enterprise vendors such as Oracle, </a:t>
            </a:r>
            <a:r>
              <a:rPr lang="en-US" sz="3100" dirty="0" err="1"/>
              <a:t>Redhat</a:t>
            </a:r>
            <a:r>
              <a:rPr lang="en-US" sz="3100" dirty="0"/>
              <a:t>, Eclipse, etc. provide new products by adding the JPA persistence flavor in them. Some of these products include:</a:t>
            </a:r>
          </a:p>
          <a:p>
            <a:pPr>
              <a:buNone/>
            </a:pPr>
            <a:r>
              <a:rPr lang="en-US" sz="3100" dirty="0"/>
              <a:t>Hibernate, </a:t>
            </a:r>
            <a:r>
              <a:rPr lang="en-US" sz="3100" dirty="0" err="1"/>
              <a:t>Eclipselink</a:t>
            </a:r>
            <a:r>
              <a:rPr lang="en-US" sz="3100" dirty="0"/>
              <a:t>, </a:t>
            </a:r>
            <a:r>
              <a:rPr lang="en-US" sz="3100" dirty="0" err="1"/>
              <a:t>Toplink</a:t>
            </a:r>
            <a:r>
              <a:rPr lang="en-US" sz="3100" dirty="0"/>
              <a:t>, Spring Data JPA</a:t>
            </a:r>
            <a:r>
              <a:rPr lang="en-US" sz="3100" dirty="0" smtClean="0"/>
              <a:t>, Open JPA, </a:t>
            </a:r>
            <a:r>
              <a:rPr lang="en-US" sz="3100" dirty="0" err="1" smtClean="0"/>
              <a:t>etc</a:t>
            </a:r>
            <a:endParaRPr lang="en-US" dirty="0"/>
          </a:p>
        </p:txBody>
      </p:sp>
      <p:sp>
        <p:nvSpPr>
          <p:cNvPr id="4" name="Title 3"/>
          <p:cNvSpPr>
            <a:spLocks noGrp="1"/>
          </p:cNvSpPr>
          <p:nvPr>
            <p:ph type="title"/>
          </p:nvPr>
        </p:nvSpPr>
        <p:spPr/>
        <p:txBody>
          <a:bodyPr/>
          <a:lstStyle/>
          <a:p>
            <a:r>
              <a:rPr lang="en-US" dirty="0"/>
              <a:t>Java Persistence API</a:t>
            </a:r>
          </a:p>
        </p:txBody>
      </p:sp>
    </p:spTree>
    <p:extLst>
      <p:ext uri="{BB962C8B-B14F-4D97-AF65-F5344CB8AC3E}">
        <p14:creationId xmlns:p14="http://schemas.microsoft.com/office/powerpoint/2010/main" val="33720095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49</a:t>
            </a:fld>
            <a:endParaRPr lang="en-US" dirty="0"/>
          </a:p>
        </p:txBody>
      </p:sp>
      <p:sp>
        <p:nvSpPr>
          <p:cNvPr id="7" name="Content Placeholder 6"/>
          <p:cNvSpPr>
            <a:spLocks noGrp="1"/>
          </p:cNvSpPr>
          <p:nvPr>
            <p:ph idx="1"/>
          </p:nvPr>
        </p:nvSpPr>
        <p:spPr/>
        <p:txBody>
          <a:bodyPr>
            <a:noAutofit/>
          </a:bodyPr>
          <a:lstStyle/>
          <a:p>
            <a:pPr>
              <a:lnSpc>
                <a:spcPct val="120000"/>
              </a:lnSpc>
              <a:spcBef>
                <a:spcPts val="200"/>
              </a:spcBef>
              <a:spcAft>
                <a:spcPts val="200"/>
              </a:spcAft>
            </a:pPr>
            <a:r>
              <a:rPr lang="en-US" sz="2000" dirty="0"/>
              <a:t>The class must be annotated with the </a:t>
            </a:r>
            <a:r>
              <a:rPr lang="en-US" sz="2000" dirty="0" err="1"/>
              <a:t>javax.persistence.Entity</a:t>
            </a:r>
            <a:r>
              <a:rPr lang="en-US" sz="2000" dirty="0"/>
              <a:t> annotation.</a:t>
            </a:r>
          </a:p>
          <a:p>
            <a:pPr>
              <a:lnSpc>
                <a:spcPct val="120000"/>
              </a:lnSpc>
              <a:spcBef>
                <a:spcPts val="200"/>
              </a:spcBef>
              <a:spcAft>
                <a:spcPts val="200"/>
              </a:spcAft>
            </a:pPr>
            <a:endParaRPr lang="en-US" sz="2000" dirty="0"/>
          </a:p>
          <a:p>
            <a:pPr>
              <a:lnSpc>
                <a:spcPct val="120000"/>
              </a:lnSpc>
              <a:spcBef>
                <a:spcPts val="200"/>
              </a:spcBef>
              <a:spcAft>
                <a:spcPts val="200"/>
              </a:spcAft>
            </a:pPr>
            <a:r>
              <a:rPr lang="en-US" sz="2000" dirty="0"/>
              <a:t>The class must have a public or protected, no-argument constructor. The class may have other constructors.</a:t>
            </a:r>
          </a:p>
          <a:p>
            <a:pPr>
              <a:lnSpc>
                <a:spcPct val="120000"/>
              </a:lnSpc>
              <a:spcBef>
                <a:spcPts val="200"/>
              </a:spcBef>
              <a:spcAft>
                <a:spcPts val="200"/>
              </a:spcAft>
            </a:pPr>
            <a:endParaRPr lang="en-US" sz="2000" dirty="0"/>
          </a:p>
          <a:p>
            <a:pPr>
              <a:lnSpc>
                <a:spcPct val="120000"/>
              </a:lnSpc>
              <a:spcBef>
                <a:spcPts val="200"/>
              </a:spcBef>
              <a:spcAft>
                <a:spcPts val="200"/>
              </a:spcAft>
            </a:pPr>
            <a:r>
              <a:rPr lang="en-US" sz="2000" dirty="0"/>
              <a:t>The class must not be declared final. No methods or persistent instance variables must be declared final.</a:t>
            </a:r>
          </a:p>
          <a:p>
            <a:pPr>
              <a:lnSpc>
                <a:spcPct val="120000"/>
              </a:lnSpc>
              <a:spcBef>
                <a:spcPts val="200"/>
              </a:spcBef>
              <a:spcAft>
                <a:spcPts val="200"/>
              </a:spcAft>
            </a:pPr>
            <a:endParaRPr lang="en-US" sz="2000" dirty="0"/>
          </a:p>
          <a:p>
            <a:pPr>
              <a:lnSpc>
                <a:spcPct val="120000"/>
              </a:lnSpc>
              <a:spcBef>
                <a:spcPts val="200"/>
              </a:spcBef>
              <a:spcAft>
                <a:spcPts val="200"/>
              </a:spcAft>
            </a:pPr>
            <a:r>
              <a:rPr lang="en-US" sz="2000" dirty="0"/>
              <a:t>If an entity instance is passed by value as a detached object, such as through a session bean’s remote business interface, the class must implement the Serializable interface.</a:t>
            </a:r>
          </a:p>
          <a:p>
            <a:pPr>
              <a:lnSpc>
                <a:spcPct val="120000"/>
              </a:lnSpc>
              <a:spcBef>
                <a:spcPts val="200"/>
              </a:spcBef>
              <a:spcAft>
                <a:spcPts val="200"/>
              </a:spcAft>
            </a:pPr>
            <a:endParaRPr lang="en-US" sz="2000" dirty="0"/>
          </a:p>
          <a:p>
            <a:pPr>
              <a:lnSpc>
                <a:spcPct val="120000"/>
              </a:lnSpc>
              <a:spcBef>
                <a:spcPts val="200"/>
              </a:spcBef>
              <a:spcAft>
                <a:spcPts val="200"/>
              </a:spcAft>
            </a:pPr>
            <a:r>
              <a:rPr lang="en-US" sz="2000" dirty="0"/>
              <a:t>Entities may extend both entity and non-entity classes, and non-entity classes may extend entity classes.</a:t>
            </a:r>
          </a:p>
          <a:p>
            <a:pPr>
              <a:lnSpc>
                <a:spcPct val="120000"/>
              </a:lnSpc>
              <a:spcBef>
                <a:spcPts val="200"/>
              </a:spcBef>
              <a:spcAft>
                <a:spcPts val="200"/>
              </a:spcAft>
            </a:pPr>
            <a:endParaRPr lang="en-US" sz="2000" dirty="0"/>
          </a:p>
          <a:p>
            <a:pPr>
              <a:lnSpc>
                <a:spcPct val="120000"/>
              </a:lnSpc>
              <a:spcBef>
                <a:spcPts val="200"/>
              </a:spcBef>
              <a:spcAft>
                <a:spcPts val="200"/>
              </a:spcAft>
            </a:pPr>
            <a:r>
              <a:rPr lang="en-US" sz="2000" dirty="0"/>
              <a:t>Persistent instance variables must be declared private, protected, or package-private and can be accessed directly only by the entity class’s methods. Clients must access the entity’s state through accessor or business methods.</a:t>
            </a:r>
            <a:endParaRPr lang="en-US" sz="700" dirty="0"/>
          </a:p>
        </p:txBody>
      </p:sp>
      <p:sp>
        <p:nvSpPr>
          <p:cNvPr id="4" name="Title 3"/>
          <p:cNvSpPr>
            <a:spLocks noGrp="1"/>
          </p:cNvSpPr>
          <p:nvPr>
            <p:ph type="title"/>
          </p:nvPr>
        </p:nvSpPr>
        <p:spPr/>
        <p:txBody>
          <a:bodyPr>
            <a:normAutofit/>
          </a:bodyPr>
          <a:lstStyle/>
          <a:p>
            <a:r>
              <a:rPr lang="en-US" dirty="0"/>
              <a:t>Requirements for Entity </a:t>
            </a:r>
            <a:r>
              <a:rPr lang="en-US" dirty="0" smtClean="0"/>
              <a:t>Classes</a:t>
            </a:r>
            <a:endParaRPr lang="en-US" dirty="0"/>
          </a:p>
        </p:txBody>
      </p:sp>
    </p:spTree>
    <p:extLst>
      <p:ext uri="{BB962C8B-B14F-4D97-AF65-F5344CB8AC3E}">
        <p14:creationId xmlns:p14="http://schemas.microsoft.com/office/powerpoint/2010/main" val="3161317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3" name="Content Placeholder 2"/>
          <p:cNvSpPr>
            <a:spLocks noGrp="1"/>
          </p:cNvSpPr>
          <p:nvPr>
            <p:ph idx="1"/>
          </p:nvPr>
        </p:nvSpPr>
        <p:spPr>
          <a:xfrm>
            <a:off x="190413" y="1151121"/>
            <a:ext cx="11804822" cy="5373881"/>
          </a:xfrm>
        </p:spPr>
        <p:txBody>
          <a:bodyPr>
            <a:normAutofit fontScale="62500" lnSpcReduction="20000"/>
          </a:bodyPr>
          <a:lstStyle/>
          <a:p>
            <a:pPr marL="0" indent="0">
              <a:buNone/>
            </a:pPr>
            <a:r>
              <a:rPr lang="en-US" sz="4000" dirty="0" smtClean="0"/>
              <a:t>The </a:t>
            </a:r>
            <a:r>
              <a:rPr lang="en-US" sz="4000" dirty="0"/>
              <a:t>EJB specification details how an </a:t>
            </a:r>
            <a:r>
              <a:rPr lang="en-US" sz="4000" dirty="0">
                <a:hlinkClick r:id="rId2" tooltip="Application server"/>
              </a:rPr>
              <a:t>application server</a:t>
            </a:r>
            <a:r>
              <a:rPr lang="en-US" sz="4000" dirty="0"/>
              <a:t> provides the following responsibilities:</a:t>
            </a:r>
          </a:p>
          <a:p>
            <a:r>
              <a:rPr lang="en-US" dirty="0">
                <a:hlinkClick r:id="rId3" tooltip="Transaction processing"/>
              </a:rPr>
              <a:t>Transaction processing</a:t>
            </a:r>
            <a:endParaRPr lang="en-US" dirty="0"/>
          </a:p>
          <a:p>
            <a:r>
              <a:rPr lang="en-US" dirty="0"/>
              <a:t>Integration with the </a:t>
            </a:r>
            <a:r>
              <a:rPr lang="en-US" dirty="0">
                <a:hlinkClick r:id="rId4" tooltip="Persistence (computer science)"/>
              </a:rPr>
              <a:t>persistence</a:t>
            </a:r>
            <a:r>
              <a:rPr lang="en-US" dirty="0"/>
              <a:t> services offered by the </a:t>
            </a:r>
            <a:r>
              <a:rPr lang="en-US" dirty="0">
                <a:hlinkClick r:id="rId5" tooltip="Java Persistence API"/>
              </a:rPr>
              <a:t>Java Persistence API (JPA)</a:t>
            </a:r>
            <a:endParaRPr lang="en-US" dirty="0"/>
          </a:p>
          <a:p>
            <a:r>
              <a:rPr lang="en-US" dirty="0">
                <a:hlinkClick r:id="rId6" tooltip="Concurrency control"/>
              </a:rPr>
              <a:t>Concurrency control</a:t>
            </a:r>
            <a:endParaRPr lang="en-US" dirty="0"/>
          </a:p>
          <a:p>
            <a:r>
              <a:rPr lang="en-US" dirty="0">
                <a:hlinkClick r:id="rId7" tooltip="Event-driven programming"/>
              </a:rPr>
              <a:t>Event-driven programming</a:t>
            </a:r>
            <a:r>
              <a:rPr lang="en-US" dirty="0"/>
              <a:t> using </a:t>
            </a:r>
            <a:r>
              <a:rPr lang="en-US" dirty="0">
                <a:hlinkClick r:id="rId8" tooltip="Java Message Service"/>
              </a:rPr>
              <a:t>Java Message Service</a:t>
            </a:r>
            <a:r>
              <a:rPr lang="en-US" dirty="0"/>
              <a:t> and </a:t>
            </a:r>
            <a:r>
              <a:rPr lang="en-US" dirty="0">
                <a:hlinkClick r:id="rId9" tooltip="Java EE Connector Architecture"/>
              </a:rPr>
              <a:t>Java EE Connector Architecture</a:t>
            </a:r>
            <a:endParaRPr lang="en-US" dirty="0"/>
          </a:p>
          <a:p>
            <a:r>
              <a:rPr lang="en-US" dirty="0">
                <a:hlinkClick r:id="rId10" tooltip="Asynchronous method invocation"/>
              </a:rPr>
              <a:t>Asynchronous method invocation</a:t>
            </a:r>
            <a:endParaRPr lang="en-US" dirty="0"/>
          </a:p>
          <a:p>
            <a:r>
              <a:rPr lang="en-US" dirty="0">
                <a:hlinkClick r:id="rId11" tooltip="Job scheduler"/>
              </a:rPr>
              <a:t>Job scheduling</a:t>
            </a:r>
            <a:endParaRPr lang="en-US" dirty="0"/>
          </a:p>
          <a:p>
            <a:r>
              <a:rPr lang="en-US" dirty="0"/>
              <a:t>Naming and </a:t>
            </a:r>
            <a:r>
              <a:rPr lang="en-US" dirty="0">
                <a:hlinkClick r:id="rId12" tooltip="Directory service"/>
              </a:rPr>
              <a:t>directory services</a:t>
            </a:r>
            <a:r>
              <a:rPr lang="en-US" dirty="0"/>
              <a:t> (</a:t>
            </a:r>
            <a:r>
              <a:rPr lang="en-US" dirty="0">
                <a:hlinkClick r:id="rId13" tooltip="Java Naming and Directory Interface"/>
              </a:rPr>
              <a:t>JNDI</a:t>
            </a:r>
            <a:r>
              <a:rPr lang="en-US" dirty="0"/>
              <a:t>)</a:t>
            </a:r>
          </a:p>
          <a:p>
            <a:r>
              <a:rPr lang="en-US" dirty="0" err="1">
                <a:hlinkClick r:id="rId14" tooltip="Remote procedure call"/>
              </a:rPr>
              <a:t>Interprocess</a:t>
            </a:r>
            <a:r>
              <a:rPr lang="en-US" dirty="0">
                <a:hlinkClick r:id="rId14" tooltip="Remote procedure call"/>
              </a:rPr>
              <a:t> Communication</a:t>
            </a:r>
            <a:r>
              <a:rPr lang="en-US" dirty="0"/>
              <a:t> using </a:t>
            </a:r>
            <a:r>
              <a:rPr lang="en-US" dirty="0">
                <a:hlinkClick r:id="rId15" tooltip="RMI-IIOP"/>
              </a:rPr>
              <a:t>RMI-IIOP</a:t>
            </a:r>
            <a:r>
              <a:rPr lang="en-US" dirty="0"/>
              <a:t> and </a:t>
            </a:r>
            <a:r>
              <a:rPr lang="en-US" dirty="0">
                <a:hlinkClick r:id="rId16" tooltip="Web service"/>
              </a:rPr>
              <a:t>Web services</a:t>
            </a:r>
            <a:endParaRPr lang="en-US" dirty="0"/>
          </a:p>
          <a:p>
            <a:r>
              <a:rPr lang="en-US" dirty="0">
                <a:hlinkClick r:id="rId17" tooltip="Computer security"/>
              </a:rPr>
              <a:t>Security</a:t>
            </a:r>
            <a:r>
              <a:rPr lang="en-US" dirty="0"/>
              <a:t> (</a:t>
            </a:r>
            <a:r>
              <a:rPr lang="en-US" dirty="0">
                <a:hlinkClick r:id="rId18" tooltip="Java Cryptography Extension"/>
              </a:rPr>
              <a:t>JCE</a:t>
            </a:r>
            <a:r>
              <a:rPr lang="en-US" dirty="0"/>
              <a:t> and </a:t>
            </a:r>
            <a:r>
              <a:rPr lang="en-US" dirty="0">
                <a:hlinkClick r:id="rId19" tooltip="Java Authentication and Authorization Service"/>
              </a:rPr>
              <a:t>JAAS</a:t>
            </a:r>
            <a:r>
              <a:rPr lang="en-US" dirty="0"/>
              <a:t>)</a:t>
            </a:r>
          </a:p>
          <a:p>
            <a:r>
              <a:rPr lang="en-US" dirty="0">
                <a:hlinkClick r:id="rId20" tooltip="Software deployment"/>
              </a:rPr>
              <a:t>Deployment</a:t>
            </a:r>
            <a:r>
              <a:rPr lang="en-US" dirty="0"/>
              <a:t> of </a:t>
            </a:r>
            <a:r>
              <a:rPr lang="en-US" dirty="0">
                <a:hlinkClick r:id="rId21" tooltip="Software component"/>
              </a:rPr>
              <a:t>software components</a:t>
            </a:r>
            <a:r>
              <a:rPr lang="en-US" dirty="0"/>
              <a:t> in an application server</a:t>
            </a:r>
          </a:p>
          <a:p>
            <a:endParaRPr lang="en-US" dirty="0"/>
          </a:p>
          <a:p>
            <a:endParaRPr lang="en-US" dirty="0"/>
          </a:p>
        </p:txBody>
      </p:sp>
      <p:sp>
        <p:nvSpPr>
          <p:cNvPr id="4" name="Title 3"/>
          <p:cNvSpPr>
            <a:spLocks noGrp="1"/>
          </p:cNvSpPr>
          <p:nvPr>
            <p:ph type="title"/>
          </p:nvPr>
        </p:nvSpPr>
        <p:spPr>
          <a:xfrm>
            <a:off x="190413" y="40341"/>
            <a:ext cx="9577597" cy="1110780"/>
          </a:xfrm>
        </p:spPr>
        <p:txBody>
          <a:bodyPr/>
          <a:lstStyle/>
          <a:p>
            <a:r>
              <a:rPr lang="en-US" b="0" dirty="0"/>
              <a:t>General responsibilities</a:t>
            </a:r>
          </a:p>
        </p:txBody>
      </p:sp>
    </p:spTree>
    <p:extLst>
      <p:ext uri="{BB962C8B-B14F-4D97-AF65-F5344CB8AC3E}">
        <p14:creationId xmlns:p14="http://schemas.microsoft.com/office/powerpoint/2010/main" val="2794249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50</a:t>
            </a:fld>
            <a:endParaRPr lang="en-US" dirty="0"/>
          </a:p>
        </p:txBody>
      </p:sp>
      <p:sp>
        <p:nvSpPr>
          <p:cNvPr id="7" name="Content Placeholder 6"/>
          <p:cNvSpPr>
            <a:spLocks noGrp="1"/>
          </p:cNvSpPr>
          <p:nvPr>
            <p:ph idx="1"/>
          </p:nvPr>
        </p:nvSpPr>
        <p:spPr/>
        <p:txBody>
          <a:bodyPr>
            <a:noAutofit/>
          </a:bodyPr>
          <a:lstStyle/>
          <a:p>
            <a:r>
              <a:rPr lang="en-US" sz="2400" b="1" dirty="0">
                <a:solidFill>
                  <a:schemeClr val="tx2">
                    <a:lumMod val="75000"/>
                  </a:schemeClr>
                </a:solidFill>
              </a:rPr>
              <a:t>Persistent </a:t>
            </a:r>
            <a:r>
              <a:rPr lang="en-US" sz="2400" b="1" dirty="0" smtClean="0">
                <a:solidFill>
                  <a:schemeClr val="tx2">
                    <a:lumMod val="75000"/>
                  </a:schemeClr>
                </a:solidFill>
              </a:rPr>
              <a:t>Fields</a:t>
            </a:r>
          </a:p>
          <a:p>
            <a:pPr lvl="1"/>
            <a:r>
              <a:rPr lang="en-US" sz="2000" b="1" dirty="0" smtClean="0"/>
              <a:t>The </a:t>
            </a:r>
            <a:r>
              <a:rPr lang="en-US" sz="2000" b="1" dirty="0"/>
              <a:t>Persistence runtime accesses entity-class instance variables directly. </a:t>
            </a:r>
            <a:endParaRPr lang="en-US" sz="2000" b="1" dirty="0" smtClean="0"/>
          </a:p>
          <a:p>
            <a:pPr lvl="1"/>
            <a:r>
              <a:rPr lang="en-US" sz="2000" b="1" dirty="0" smtClean="0"/>
              <a:t>All </a:t>
            </a:r>
            <a:r>
              <a:rPr lang="en-US" sz="2000" b="1" dirty="0"/>
              <a:t>fields not annotated </a:t>
            </a:r>
            <a:r>
              <a:rPr lang="en-US" sz="2000" b="1" dirty="0" err="1"/>
              <a:t>javax.persistence.Transient</a:t>
            </a:r>
            <a:r>
              <a:rPr lang="en-US" sz="2000" b="1" dirty="0"/>
              <a:t> or not marked as Java transient will be persisted to the data store. </a:t>
            </a:r>
            <a:endParaRPr lang="en-US" sz="2000" b="1" dirty="0" smtClean="0"/>
          </a:p>
          <a:p>
            <a:pPr lvl="1"/>
            <a:r>
              <a:rPr lang="en-US" sz="2000" b="1" dirty="0" smtClean="0"/>
              <a:t>The </a:t>
            </a:r>
            <a:r>
              <a:rPr lang="en-US" sz="2000" b="1" dirty="0"/>
              <a:t>object/relational mapping </a:t>
            </a:r>
            <a:r>
              <a:rPr lang="en-US" sz="2000" b="1" dirty="0">
                <a:solidFill>
                  <a:schemeClr val="tx2">
                    <a:lumMod val="75000"/>
                  </a:schemeClr>
                </a:solidFill>
              </a:rPr>
              <a:t>annotations</a:t>
            </a:r>
            <a:r>
              <a:rPr lang="en-US" sz="2000" b="1" dirty="0"/>
              <a:t> must be applied to the </a:t>
            </a:r>
            <a:r>
              <a:rPr lang="en-US" sz="2000" b="1" dirty="0">
                <a:solidFill>
                  <a:schemeClr val="tx2">
                    <a:lumMod val="75000"/>
                  </a:schemeClr>
                </a:solidFill>
              </a:rPr>
              <a:t>instance variables</a:t>
            </a:r>
            <a:r>
              <a:rPr lang="en-US" sz="2000" b="1" dirty="0"/>
              <a:t>.</a:t>
            </a:r>
          </a:p>
          <a:p>
            <a:endParaRPr lang="en-US" sz="2400" b="1" dirty="0"/>
          </a:p>
          <a:p>
            <a:r>
              <a:rPr lang="en-US" sz="2400" b="1" dirty="0">
                <a:solidFill>
                  <a:schemeClr val="tx2">
                    <a:lumMod val="75000"/>
                  </a:schemeClr>
                </a:solidFill>
              </a:rPr>
              <a:t>Persistent Properties</a:t>
            </a:r>
          </a:p>
          <a:p>
            <a:pPr lvl="1"/>
            <a:r>
              <a:rPr lang="en-US" sz="2000" dirty="0" smtClean="0"/>
              <a:t>The </a:t>
            </a:r>
            <a:r>
              <a:rPr lang="en-US" sz="2000" dirty="0"/>
              <a:t>entity must follow the method </a:t>
            </a:r>
            <a:r>
              <a:rPr lang="en-US" sz="2000" dirty="0">
                <a:solidFill>
                  <a:schemeClr val="tx2">
                    <a:lumMod val="75000"/>
                  </a:schemeClr>
                </a:solidFill>
              </a:rPr>
              <a:t>conventions</a:t>
            </a:r>
            <a:r>
              <a:rPr lang="en-US" sz="2000" dirty="0"/>
              <a:t> of </a:t>
            </a:r>
            <a:r>
              <a:rPr lang="en-US" sz="2000" dirty="0">
                <a:solidFill>
                  <a:schemeClr val="tx2">
                    <a:lumMod val="75000"/>
                  </a:schemeClr>
                </a:solidFill>
              </a:rPr>
              <a:t>JavaBeans</a:t>
            </a:r>
            <a:r>
              <a:rPr lang="en-US" sz="2000" dirty="0"/>
              <a:t> </a:t>
            </a:r>
            <a:r>
              <a:rPr lang="en-US" sz="2000" dirty="0" smtClean="0"/>
              <a:t>components</a:t>
            </a:r>
          </a:p>
          <a:p>
            <a:pPr lvl="1"/>
            <a:r>
              <a:rPr lang="en-US" sz="2000" dirty="0" smtClean="0"/>
              <a:t>Must have </a:t>
            </a:r>
            <a:r>
              <a:rPr lang="en-US" sz="2000" dirty="0" smtClean="0">
                <a:solidFill>
                  <a:schemeClr val="tx2">
                    <a:lumMod val="75000"/>
                  </a:schemeClr>
                </a:solidFill>
              </a:rPr>
              <a:t>getters and setters</a:t>
            </a:r>
            <a:r>
              <a:rPr lang="en-US" sz="2000" dirty="0" smtClean="0"/>
              <a:t> (</a:t>
            </a:r>
            <a:r>
              <a:rPr lang="en-US" sz="2000" dirty="0" err="1" smtClean="0"/>
              <a:t>getProperty</a:t>
            </a:r>
            <a:r>
              <a:rPr lang="en-US" sz="2000" dirty="0" smtClean="0"/>
              <a:t>, </a:t>
            </a:r>
            <a:r>
              <a:rPr lang="en-US" sz="2000" dirty="0" err="1" smtClean="0"/>
              <a:t>setProperty</a:t>
            </a:r>
            <a:r>
              <a:rPr lang="en-US" sz="2000" dirty="0" smtClean="0"/>
              <a:t>, </a:t>
            </a:r>
            <a:r>
              <a:rPr lang="en-US" sz="2000" dirty="0" err="1" smtClean="0"/>
              <a:t>isProperty</a:t>
            </a:r>
            <a:r>
              <a:rPr lang="en-US" sz="2000" dirty="0" smtClean="0"/>
              <a:t>)</a:t>
            </a:r>
          </a:p>
          <a:p>
            <a:pPr lvl="1"/>
            <a:r>
              <a:rPr lang="en-US" sz="2000" dirty="0"/>
              <a:t>The object/relational mapping annotations for persistent properties must be </a:t>
            </a:r>
            <a:r>
              <a:rPr lang="en-US" sz="2000" dirty="0">
                <a:solidFill>
                  <a:schemeClr val="tx2">
                    <a:lumMod val="75000"/>
                  </a:schemeClr>
                </a:solidFill>
              </a:rPr>
              <a:t>applied to the getter </a:t>
            </a:r>
            <a:r>
              <a:rPr lang="en-US" sz="2000" dirty="0" smtClean="0">
                <a:solidFill>
                  <a:schemeClr val="tx2">
                    <a:lumMod val="75000"/>
                  </a:schemeClr>
                </a:solidFill>
              </a:rPr>
              <a:t>methods</a:t>
            </a:r>
          </a:p>
          <a:p>
            <a:pPr lvl="1"/>
            <a:r>
              <a:rPr lang="en-US" sz="2000" dirty="0"/>
              <a:t>Mapping annotations cannot be applied to fields or properties annotated </a:t>
            </a:r>
            <a:r>
              <a:rPr lang="en-US" sz="2000" dirty="0">
                <a:solidFill>
                  <a:schemeClr val="tx2">
                    <a:lumMod val="75000"/>
                  </a:schemeClr>
                </a:solidFill>
              </a:rPr>
              <a:t>@Transient or marked transient</a:t>
            </a:r>
            <a:r>
              <a:rPr lang="en-US" sz="2000" dirty="0"/>
              <a:t>.</a:t>
            </a:r>
            <a:br>
              <a:rPr lang="en-US" sz="2000" dirty="0"/>
            </a:br>
            <a:r>
              <a:rPr lang="en-US" sz="2000" dirty="0" smtClean="0"/>
              <a:t/>
            </a:r>
            <a:br>
              <a:rPr lang="en-US" sz="2000" dirty="0" smtClean="0"/>
            </a:br>
            <a:endParaRPr lang="en-US" sz="600" dirty="0"/>
          </a:p>
        </p:txBody>
      </p:sp>
      <p:sp>
        <p:nvSpPr>
          <p:cNvPr id="4" name="Title 3"/>
          <p:cNvSpPr>
            <a:spLocks noGrp="1"/>
          </p:cNvSpPr>
          <p:nvPr>
            <p:ph type="title"/>
          </p:nvPr>
        </p:nvSpPr>
        <p:spPr/>
        <p:txBody>
          <a:bodyPr>
            <a:normAutofit/>
          </a:bodyPr>
          <a:lstStyle/>
          <a:p>
            <a:r>
              <a:rPr lang="en-US" dirty="0"/>
              <a:t>Persistent Fields and Properties</a:t>
            </a:r>
          </a:p>
        </p:txBody>
      </p:sp>
    </p:spTree>
    <p:extLst>
      <p:ext uri="{BB962C8B-B14F-4D97-AF65-F5344CB8AC3E}">
        <p14:creationId xmlns:p14="http://schemas.microsoft.com/office/powerpoint/2010/main" val="37483218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51</a:t>
            </a:fld>
            <a:endParaRPr lang="en-US" dirty="0"/>
          </a:p>
        </p:txBody>
      </p:sp>
      <p:sp>
        <p:nvSpPr>
          <p:cNvPr id="7" name="Content Placeholder 6"/>
          <p:cNvSpPr>
            <a:spLocks noGrp="1"/>
          </p:cNvSpPr>
          <p:nvPr>
            <p:ph idx="1"/>
          </p:nvPr>
        </p:nvSpPr>
        <p:spPr/>
        <p:txBody>
          <a:bodyPr>
            <a:noAutofit/>
          </a:bodyPr>
          <a:lstStyle/>
          <a:p>
            <a:r>
              <a:rPr lang="en-US" sz="2000" dirty="0"/>
              <a:t/>
            </a:r>
            <a:br>
              <a:rPr lang="en-US" sz="2000" dirty="0"/>
            </a:br>
            <a:r>
              <a:rPr lang="en-US" sz="2000" dirty="0" smtClean="0"/>
              <a:t/>
            </a:r>
            <a:br>
              <a:rPr lang="en-US" sz="2000" dirty="0" smtClean="0"/>
            </a:br>
            <a:endParaRPr lang="en-US" sz="600" dirty="0"/>
          </a:p>
        </p:txBody>
      </p:sp>
      <p:sp>
        <p:nvSpPr>
          <p:cNvPr id="4" name="Title 3"/>
          <p:cNvSpPr>
            <a:spLocks noGrp="1"/>
          </p:cNvSpPr>
          <p:nvPr>
            <p:ph type="title"/>
          </p:nvPr>
        </p:nvSpPr>
        <p:spPr/>
        <p:txBody>
          <a:bodyPr>
            <a:normAutofit/>
          </a:bodyPr>
          <a:lstStyle/>
          <a:p>
            <a:r>
              <a:rPr lang="en-US" dirty="0"/>
              <a:t>Validating Persistent Fields and </a:t>
            </a:r>
            <a:r>
              <a:rPr lang="en-US" dirty="0" smtClean="0"/>
              <a:t>Properties</a:t>
            </a:r>
            <a:endParaRPr lang="en-US" dirty="0"/>
          </a:p>
        </p:txBody>
      </p:sp>
      <p:sp>
        <p:nvSpPr>
          <p:cNvPr id="5" name="Text Placeholder 5"/>
          <p:cNvSpPr txBox="1">
            <a:spLocks/>
          </p:cNvSpPr>
          <p:nvPr/>
        </p:nvSpPr>
        <p:spPr>
          <a:xfrm>
            <a:off x="379412" y="974536"/>
            <a:ext cx="10820400" cy="574694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400" dirty="0">
                <a:solidFill>
                  <a:schemeClr val="tx2">
                    <a:lumMod val="75000"/>
                  </a:schemeClr>
                </a:solidFill>
                <a:effectLst/>
              </a:rPr>
              <a:t>@Entity</a:t>
            </a:r>
          </a:p>
          <a:p>
            <a:r>
              <a:rPr lang="en-US" sz="1400" dirty="0">
                <a:effectLst/>
              </a:rPr>
              <a:t>public class Contact implements Serializable {</a:t>
            </a:r>
          </a:p>
          <a:p>
            <a:r>
              <a:rPr lang="en-US" sz="1400" dirty="0">
                <a:effectLst/>
              </a:rPr>
              <a:t>    private static final long </a:t>
            </a:r>
            <a:r>
              <a:rPr lang="en-US" sz="1400" dirty="0" err="1">
                <a:effectLst/>
              </a:rPr>
              <a:t>serialVersionUID</a:t>
            </a:r>
            <a:r>
              <a:rPr lang="en-US" sz="1400" dirty="0">
                <a:effectLst/>
              </a:rPr>
              <a:t> = 1L;</a:t>
            </a:r>
          </a:p>
          <a:p>
            <a:r>
              <a:rPr lang="en-US" sz="1400" dirty="0">
                <a:solidFill>
                  <a:schemeClr val="tx2">
                    <a:lumMod val="75000"/>
                  </a:schemeClr>
                </a:solidFill>
                <a:effectLst/>
              </a:rPr>
              <a:t>    @Id</a:t>
            </a:r>
          </a:p>
          <a:p>
            <a:r>
              <a:rPr lang="en-US" sz="1400" dirty="0">
                <a:solidFill>
                  <a:schemeClr val="tx2">
                    <a:lumMod val="75000"/>
                  </a:schemeClr>
                </a:solidFill>
                <a:effectLst/>
              </a:rPr>
              <a:t>    @</a:t>
            </a:r>
            <a:r>
              <a:rPr lang="en-US" sz="1400" dirty="0" err="1">
                <a:solidFill>
                  <a:schemeClr val="tx2">
                    <a:lumMod val="75000"/>
                  </a:schemeClr>
                </a:solidFill>
                <a:effectLst/>
              </a:rPr>
              <a:t>GeneratedValue</a:t>
            </a:r>
            <a:r>
              <a:rPr lang="en-US" sz="1400" dirty="0">
                <a:solidFill>
                  <a:schemeClr val="tx2">
                    <a:lumMod val="75000"/>
                  </a:schemeClr>
                </a:solidFill>
                <a:effectLst/>
              </a:rPr>
              <a:t>(strategy = </a:t>
            </a:r>
            <a:r>
              <a:rPr lang="en-US" sz="1400" dirty="0" err="1">
                <a:solidFill>
                  <a:schemeClr val="tx2">
                    <a:lumMod val="75000"/>
                  </a:schemeClr>
                </a:solidFill>
                <a:effectLst/>
              </a:rPr>
              <a:t>GenerationType.AUTO</a:t>
            </a:r>
            <a:r>
              <a:rPr lang="en-US" sz="1400" dirty="0">
                <a:solidFill>
                  <a:schemeClr val="tx2">
                    <a:lumMod val="75000"/>
                  </a:schemeClr>
                </a:solidFill>
                <a:effectLst/>
              </a:rPr>
              <a:t>)</a:t>
            </a:r>
          </a:p>
          <a:p>
            <a:r>
              <a:rPr lang="en-US" sz="1400" dirty="0">
                <a:effectLst/>
              </a:rPr>
              <a:t>    private Long id;</a:t>
            </a:r>
          </a:p>
          <a:p>
            <a:r>
              <a:rPr lang="en-US" sz="1400" dirty="0">
                <a:solidFill>
                  <a:schemeClr val="tx2">
                    <a:lumMod val="75000"/>
                  </a:schemeClr>
                </a:solidFill>
                <a:effectLst/>
              </a:rPr>
              <a:t>    @</a:t>
            </a:r>
            <a:r>
              <a:rPr lang="en-US" sz="1400" dirty="0" err="1">
                <a:solidFill>
                  <a:schemeClr val="tx2">
                    <a:lumMod val="75000"/>
                  </a:schemeClr>
                </a:solidFill>
                <a:effectLst/>
              </a:rPr>
              <a:t>NotNull</a:t>
            </a:r>
            <a:endParaRPr lang="en-US" sz="1400" dirty="0">
              <a:solidFill>
                <a:schemeClr val="tx2">
                  <a:lumMod val="75000"/>
                </a:schemeClr>
              </a:solidFill>
              <a:effectLst/>
            </a:endParaRPr>
          </a:p>
          <a:p>
            <a:r>
              <a:rPr lang="en-US" sz="1400" dirty="0">
                <a:effectLst/>
              </a:rPr>
              <a:t>    protected String </a:t>
            </a:r>
            <a:r>
              <a:rPr lang="en-US" sz="1400" dirty="0" err="1">
                <a:effectLst/>
              </a:rPr>
              <a:t>firstName</a:t>
            </a:r>
            <a:r>
              <a:rPr lang="en-US" sz="1400" dirty="0">
                <a:effectLst/>
              </a:rPr>
              <a:t>;</a:t>
            </a:r>
          </a:p>
          <a:p>
            <a:r>
              <a:rPr lang="en-US" sz="1400" dirty="0">
                <a:solidFill>
                  <a:schemeClr val="tx2">
                    <a:lumMod val="75000"/>
                  </a:schemeClr>
                </a:solidFill>
                <a:effectLst/>
              </a:rPr>
              <a:t>    @</a:t>
            </a:r>
            <a:r>
              <a:rPr lang="en-US" sz="1400" dirty="0" err="1">
                <a:solidFill>
                  <a:schemeClr val="tx2">
                    <a:lumMod val="75000"/>
                  </a:schemeClr>
                </a:solidFill>
                <a:effectLst/>
              </a:rPr>
              <a:t>NotNull</a:t>
            </a:r>
            <a:endParaRPr lang="en-US" sz="1400" dirty="0">
              <a:solidFill>
                <a:schemeClr val="tx2">
                  <a:lumMod val="75000"/>
                </a:schemeClr>
              </a:solidFill>
              <a:effectLst/>
            </a:endParaRPr>
          </a:p>
          <a:p>
            <a:r>
              <a:rPr lang="en-US" sz="1400" dirty="0">
                <a:effectLst/>
              </a:rPr>
              <a:t>    protected String </a:t>
            </a:r>
            <a:r>
              <a:rPr lang="en-US" sz="1400" dirty="0" err="1">
                <a:effectLst/>
              </a:rPr>
              <a:t>lastName</a:t>
            </a:r>
            <a:r>
              <a:rPr lang="en-US" sz="1400" dirty="0">
                <a:effectLst/>
              </a:rPr>
              <a:t>;</a:t>
            </a:r>
          </a:p>
          <a:p>
            <a:r>
              <a:rPr lang="en-US" sz="1400" dirty="0">
                <a:effectLst/>
              </a:rPr>
              <a:t>    </a:t>
            </a:r>
            <a:r>
              <a:rPr lang="en-US" sz="1400" dirty="0">
                <a:solidFill>
                  <a:schemeClr val="tx2">
                    <a:lumMod val="75000"/>
                  </a:schemeClr>
                </a:solidFill>
                <a:effectLst/>
              </a:rPr>
              <a:t>@Pattern(</a:t>
            </a:r>
            <a:r>
              <a:rPr lang="en-US" sz="1400" dirty="0" err="1">
                <a:solidFill>
                  <a:schemeClr val="tx2">
                    <a:lumMod val="75000"/>
                  </a:schemeClr>
                </a:solidFill>
                <a:effectLst/>
              </a:rPr>
              <a:t>regexp</a:t>
            </a:r>
            <a:r>
              <a:rPr lang="en-US" sz="1400" dirty="0">
                <a:effectLst/>
              </a:rPr>
              <a:t>="[a-z0-9!#$%&amp;'*+/=?^_`{|}~-]+(?:\\."</a:t>
            </a:r>
          </a:p>
          <a:p>
            <a:r>
              <a:rPr lang="en-US" sz="1400" dirty="0">
                <a:effectLst/>
              </a:rPr>
              <a:t>        +"[a-z0-9!#$%&amp;'*+/=?^_`{|}~-]+)*@"</a:t>
            </a:r>
          </a:p>
          <a:p>
            <a:r>
              <a:rPr lang="en-US" sz="1400" dirty="0">
                <a:effectLst/>
              </a:rPr>
              <a:t>        +"(?:[a-z0-9](?:[a-z0-9-]*[a-z0-9])?\\.)+[a-z0-9](?:[a-z0-9-]*[a-z0-9])?",</a:t>
            </a:r>
          </a:p>
          <a:p>
            <a:r>
              <a:rPr lang="en-US" sz="1400" dirty="0">
                <a:effectLst/>
              </a:rPr>
              <a:t>             message="{</a:t>
            </a:r>
            <a:r>
              <a:rPr lang="en-US" sz="1400" dirty="0" err="1">
                <a:effectLst/>
              </a:rPr>
              <a:t>invalid.email</a:t>
            </a:r>
            <a:r>
              <a:rPr lang="en-US" sz="1400" dirty="0">
                <a:effectLst/>
              </a:rPr>
              <a:t>}")</a:t>
            </a:r>
          </a:p>
          <a:p>
            <a:r>
              <a:rPr lang="en-US" sz="1400" dirty="0">
                <a:effectLst/>
              </a:rPr>
              <a:t>    protected String email;</a:t>
            </a:r>
          </a:p>
          <a:p>
            <a:r>
              <a:rPr lang="en-US" sz="1400" dirty="0">
                <a:effectLst/>
              </a:rPr>
              <a:t>    </a:t>
            </a:r>
            <a:r>
              <a:rPr lang="en-US" sz="1400" dirty="0">
                <a:solidFill>
                  <a:schemeClr val="tx2">
                    <a:lumMod val="75000"/>
                  </a:schemeClr>
                </a:solidFill>
                <a:effectLst/>
              </a:rPr>
              <a:t>@Pattern(</a:t>
            </a:r>
            <a:r>
              <a:rPr lang="en-US" sz="1400" dirty="0" err="1">
                <a:solidFill>
                  <a:schemeClr val="tx2">
                    <a:lumMod val="75000"/>
                  </a:schemeClr>
                </a:solidFill>
                <a:effectLst/>
              </a:rPr>
              <a:t>regexp</a:t>
            </a:r>
            <a:r>
              <a:rPr lang="en-US" sz="1400" dirty="0">
                <a:effectLst/>
              </a:rPr>
              <a:t>="^\\(?(\\d{3})\\)?[- ]?(\\d{3})[- ]?(\\d{4})$",</a:t>
            </a:r>
          </a:p>
          <a:p>
            <a:r>
              <a:rPr lang="en-US" sz="1400" dirty="0">
                <a:effectLst/>
              </a:rPr>
              <a:t>             message="{</a:t>
            </a:r>
            <a:r>
              <a:rPr lang="en-US" sz="1400" dirty="0" err="1">
                <a:effectLst/>
              </a:rPr>
              <a:t>invalid.phonenumber</a:t>
            </a:r>
            <a:r>
              <a:rPr lang="en-US" sz="1400" dirty="0">
                <a:effectLst/>
              </a:rPr>
              <a:t>}")</a:t>
            </a:r>
          </a:p>
          <a:p>
            <a:r>
              <a:rPr lang="en-US" sz="1400" dirty="0">
                <a:effectLst/>
              </a:rPr>
              <a:t>    protected String </a:t>
            </a:r>
            <a:r>
              <a:rPr lang="en-US" sz="1400" dirty="0" err="1">
                <a:effectLst/>
              </a:rPr>
              <a:t>mobilePhone</a:t>
            </a:r>
            <a:r>
              <a:rPr lang="en-US" sz="1400" dirty="0">
                <a:effectLst/>
              </a:rPr>
              <a:t>;</a:t>
            </a:r>
          </a:p>
          <a:p>
            <a:r>
              <a:rPr lang="en-US" sz="1400" dirty="0">
                <a:solidFill>
                  <a:schemeClr val="tx2">
                    <a:lumMod val="75000"/>
                  </a:schemeClr>
                </a:solidFill>
                <a:effectLst/>
              </a:rPr>
              <a:t>    @Pattern(</a:t>
            </a:r>
            <a:r>
              <a:rPr lang="en-US" sz="1400" dirty="0" err="1">
                <a:solidFill>
                  <a:schemeClr val="tx2">
                    <a:lumMod val="75000"/>
                  </a:schemeClr>
                </a:solidFill>
                <a:effectLst/>
              </a:rPr>
              <a:t>regexp</a:t>
            </a:r>
            <a:r>
              <a:rPr lang="en-US" sz="1400" dirty="0">
                <a:effectLst/>
              </a:rPr>
              <a:t>="^\\(?(\\d{3})\\)?[- ]?(\\d{3})[- ]?(\\d{4})$",</a:t>
            </a:r>
          </a:p>
          <a:p>
            <a:r>
              <a:rPr lang="en-US" sz="1400" dirty="0">
                <a:effectLst/>
              </a:rPr>
              <a:t>             message="{</a:t>
            </a:r>
            <a:r>
              <a:rPr lang="en-US" sz="1400" dirty="0" err="1">
                <a:effectLst/>
              </a:rPr>
              <a:t>invalid.phonenumber</a:t>
            </a:r>
            <a:r>
              <a:rPr lang="en-US" sz="1400" dirty="0">
                <a:effectLst/>
              </a:rPr>
              <a:t>}")</a:t>
            </a:r>
          </a:p>
          <a:p>
            <a:r>
              <a:rPr lang="en-US" sz="1400" dirty="0">
                <a:effectLst/>
              </a:rPr>
              <a:t>    protected String </a:t>
            </a:r>
            <a:r>
              <a:rPr lang="en-US" sz="1400" dirty="0" err="1">
                <a:effectLst/>
              </a:rPr>
              <a:t>homePhone</a:t>
            </a:r>
            <a:r>
              <a:rPr lang="en-US" sz="1400" dirty="0">
                <a:effectLst/>
              </a:rPr>
              <a:t>;</a:t>
            </a:r>
          </a:p>
          <a:p>
            <a:r>
              <a:rPr lang="en-US" sz="1400" dirty="0">
                <a:solidFill>
                  <a:schemeClr val="tx2">
                    <a:lumMod val="75000"/>
                  </a:schemeClr>
                </a:solidFill>
                <a:effectLst/>
              </a:rPr>
              <a:t>    @Temporal(</a:t>
            </a:r>
            <a:r>
              <a:rPr lang="en-US" sz="1400" dirty="0" err="1">
                <a:solidFill>
                  <a:schemeClr val="tx2">
                    <a:lumMod val="75000"/>
                  </a:schemeClr>
                </a:solidFill>
                <a:effectLst/>
              </a:rPr>
              <a:t>javax.persistence.TemporalType.DATE</a:t>
            </a:r>
            <a:r>
              <a:rPr lang="en-US" sz="1400" dirty="0">
                <a:solidFill>
                  <a:schemeClr val="tx2">
                    <a:lumMod val="75000"/>
                  </a:schemeClr>
                </a:solidFill>
                <a:effectLst/>
              </a:rPr>
              <a:t>)</a:t>
            </a:r>
          </a:p>
          <a:p>
            <a:r>
              <a:rPr lang="en-US" sz="1400" dirty="0">
                <a:solidFill>
                  <a:schemeClr val="tx2">
                    <a:lumMod val="75000"/>
                  </a:schemeClr>
                </a:solidFill>
                <a:effectLst/>
              </a:rPr>
              <a:t>    @Past</a:t>
            </a:r>
          </a:p>
          <a:p>
            <a:r>
              <a:rPr lang="en-US" sz="1400" dirty="0">
                <a:effectLst/>
              </a:rPr>
              <a:t>    protected Date birthday;</a:t>
            </a:r>
          </a:p>
          <a:p>
            <a:r>
              <a:rPr lang="en-US" sz="1400" dirty="0">
                <a:effectLst/>
              </a:rPr>
              <a:t>    ...</a:t>
            </a:r>
          </a:p>
          <a:p>
            <a:r>
              <a:rPr lang="en-US" sz="1400" dirty="0">
                <a:effectLst/>
              </a:rPr>
              <a:t>}</a:t>
            </a:r>
            <a:endParaRPr lang="en-US" sz="1400" dirty="0">
              <a:effectLst/>
            </a:endParaRPr>
          </a:p>
        </p:txBody>
      </p:sp>
    </p:spTree>
    <p:extLst>
      <p:ext uri="{BB962C8B-B14F-4D97-AF65-F5344CB8AC3E}">
        <p14:creationId xmlns:p14="http://schemas.microsoft.com/office/powerpoint/2010/main" val="6148985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52</a:t>
            </a:fld>
            <a:endParaRPr lang="en-US" dirty="0"/>
          </a:p>
        </p:txBody>
      </p:sp>
      <p:sp>
        <p:nvSpPr>
          <p:cNvPr id="7" name="Content Placeholder 6"/>
          <p:cNvSpPr>
            <a:spLocks noGrp="1"/>
          </p:cNvSpPr>
          <p:nvPr>
            <p:ph idx="1"/>
          </p:nvPr>
        </p:nvSpPr>
        <p:spPr/>
        <p:txBody>
          <a:bodyPr>
            <a:noAutofit/>
          </a:bodyPr>
          <a:lstStyle/>
          <a:p>
            <a:endParaRPr lang="en-US" sz="2000" dirty="0" smtClean="0"/>
          </a:p>
          <a:p>
            <a:r>
              <a:rPr lang="en-US" sz="2400" dirty="0" smtClean="0">
                <a:solidFill>
                  <a:schemeClr val="tx2">
                    <a:lumMod val="75000"/>
                  </a:schemeClr>
                </a:solidFill>
              </a:rPr>
              <a:t>Simple</a:t>
            </a:r>
            <a:r>
              <a:rPr lang="en-US" sz="2400" dirty="0" smtClean="0"/>
              <a:t> </a:t>
            </a:r>
            <a:r>
              <a:rPr lang="en-US" sz="2400" dirty="0"/>
              <a:t>or </a:t>
            </a:r>
            <a:r>
              <a:rPr lang="en-US" sz="2400" dirty="0" smtClean="0">
                <a:solidFill>
                  <a:schemeClr val="tx2">
                    <a:lumMod val="75000"/>
                  </a:schemeClr>
                </a:solidFill>
              </a:rPr>
              <a:t>composite</a:t>
            </a:r>
            <a:r>
              <a:rPr lang="en-US" sz="2400" dirty="0" smtClean="0"/>
              <a:t> </a:t>
            </a:r>
            <a:r>
              <a:rPr lang="en-US" sz="2400" dirty="0"/>
              <a:t>primary </a:t>
            </a:r>
            <a:r>
              <a:rPr lang="en-US" sz="2400" dirty="0"/>
              <a:t>key (</a:t>
            </a:r>
            <a:r>
              <a:rPr lang="en-US" sz="2400" dirty="0" err="1" smtClean="0"/>
              <a:t>javax.persistence.Id</a:t>
            </a:r>
            <a:r>
              <a:rPr lang="en-US" sz="2400" dirty="0" smtClean="0"/>
              <a:t>, </a:t>
            </a:r>
            <a:r>
              <a:rPr lang="en-US" sz="2400" dirty="0" err="1" smtClean="0"/>
              <a:t>javax.persistence.EmbeddedId</a:t>
            </a:r>
            <a:r>
              <a:rPr lang="en-US" sz="2400" dirty="0" smtClean="0"/>
              <a:t>, </a:t>
            </a:r>
            <a:r>
              <a:rPr lang="en-US" sz="2400" dirty="0" err="1"/>
              <a:t>javax.persistence.IdClass</a:t>
            </a:r>
            <a:r>
              <a:rPr lang="en-US" sz="2400" dirty="0" smtClean="0"/>
              <a:t>)</a:t>
            </a:r>
            <a:endParaRPr lang="en-US" sz="2400" dirty="0"/>
          </a:p>
          <a:p>
            <a:r>
              <a:rPr lang="en-US" sz="2400" dirty="0"/>
              <a:t>Floating-point types should never be used in primary </a:t>
            </a:r>
            <a:r>
              <a:rPr lang="en-US" sz="2400" dirty="0" smtClean="0"/>
              <a:t>keys</a:t>
            </a:r>
          </a:p>
          <a:p>
            <a:pPr lvl="2"/>
            <a:r>
              <a:rPr lang="en-US" sz="2000" dirty="0" smtClean="0"/>
              <a:t>Java </a:t>
            </a:r>
            <a:r>
              <a:rPr lang="en-US" sz="2000" dirty="0"/>
              <a:t>primitive </a:t>
            </a:r>
            <a:r>
              <a:rPr lang="en-US" sz="2000" dirty="0" smtClean="0"/>
              <a:t>types</a:t>
            </a:r>
            <a:endParaRPr lang="en-US" sz="2000" dirty="0"/>
          </a:p>
          <a:p>
            <a:pPr lvl="2"/>
            <a:r>
              <a:rPr lang="en-US" sz="2000" dirty="0"/>
              <a:t>Java primitive wrapper </a:t>
            </a:r>
            <a:r>
              <a:rPr lang="en-US" sz="2000" dirty="0" smtClean="0"/>
              <a:t>types</a:t>
            </a:r>
            <a:endParaRPr lang="en-US" sz="2000" dirty="0"/>
          </a:p>
          <a:p>
            <a:pPr lvl="2"/>
            <a:r>
              <a:rPr lang="en-US" sz="2000" dirty="0" err="1" smtClean="0"/>
              <a:t>java.lang.String</a:t>
            </a:r>
            <a:endParaRPr lang="en-US" sz="2000" dirty="0"/>
          </a:p>
          <a:p>
            <a:pPr lvl="2"/>
            <a:r>
              <a:rPr lang="en-US" sz="2000" dirty="0" err="1"/>
              <a:t>java.util.Date</a:t>
            </a:r>
            <a:r>
              <a:rPr lang="en-US" sz="2000" dirty="0"/>
              <a:t> (the temporal type should be DATE</a:t>
            </a:r>
            <a:r>
              <a:rPr lang="en-US" sz="2000" dirty="0" smtClean="0"/>
              <a:t>)</a:t>
            </a:r>
            <a:endParaRPr lang="en-US" sz="2000" dirty="0"/>
          </a:p>
          <a:p>
            <a:pPr lvl="2"/>
            <a:r>
              <a:rPr lang="en-US" sz="2000" dirty="0" err="1" smtClean="0"/>
              <a:t>java.sql.Date</a:t>
            </a:r>
            <a:endParaRPr lang="en-US" sz="2000" dirty="0"/>
          </a:p>
          <a:p>
            <a:pPr lvl="2"/>
            <a:r>
              <a:rPr lang="en-US" sz="2000" dirty="0" err="1" smtClean="0"/>
              <a:t>java.math.BigDecimal</a:t>
            </a:r>
            <a:endParaRPr lang="en-US" sz="2000" dirty="0"/>
          </a:p>
          <a:p>
            <a:pPr lvl="2"/>
            <a:r>
              <a:rPr lang="en-US" sz="2000" dirty="0" err="1"/>
              <a:t>java.math.BigInteger</a:t>
            </a:r>
            <a:endParaRPr lang="en-US" sz="2000" dirty="0"/>
          </a:p>
        </p:txBody>
      </p:sp>
      <p:sp>
        <p:nvSpPr>
          <p:cNvPr id="4" name="Title 3"/>
          <p:cNvSpPr>
            <a:spLocks noGrp="1"/>
          </p:cNvSpPr>
          <p:nvPr>
            <p:ph type="title"/>
          </p:nvPr>
        </p:nvSpPr>
        <p:spPr/>
        <p:txBody>
          <a:bodyPr>
            <a:normAutofit/>
          </a:bodyPr>
          <a:lstStyle/>
          <a:p>
            <a:r>
              <a:rPr lang="en-US" dirty="0"/>
              <a:t>Primary Keys in </a:t>
            </a:r>
            <a:r>
              <a:rPr lang="en-US" dirty="0" smtClean="0"/>
              <a:t>Entities</a:t>
            </a:r>
            <a:endParaRPr lang="en-US" dirty="0"/>
          </a:p>
        </p:txBody>
      </p:sp>
      <p:sp>
        <p:nvSpPr>
          <p:cNvPr id="8" name="Content Placeholder 6"/>
          <p:cNvSpPr txBox="1">
            <a:spLocks/>
          </p:cNvSpPr>
          <p:nvPr/>
        </p:nvSpPr>
        <p:spPr>
          <a:xfrm>
            <a:off x="190413" y="1124614"/>
            <a:ext cx="11804822" cy="5570355"/>
          </a:xfrm>
          <a:prstGeom prst="rect">
            <a:avLst/>
          </a:prstGeom>
        </p:spPr>
        <p:txBody>
          <a:bodyPr vert="horz" lIns="108000" tIns="36000" rIns="108000" bIns="36000"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2400" dirty="0"/>
              <a:t>Each entity has a unique object </a:t>
            </a:r>
            <a:r>
              <a:rPr lang="en-US" sz="2400" dirty="0" smtClean="0"/>
              <a:t>identifier</a:t>
            </a:r>
            <a:r>
              <a:rPr lang="en-US" sz="2400" dirty="0"/>
              <a:t> </a:t>
            </a:r>
            <a:r>
              <a:rPr lang="en-US" sz="2400" dirty="0" smtClean="0"/>
              <a:t>called </a:t>
            </a:r>
            <a:r>
              <a:rPr lang="en-US" sz="2400" b="1" dirty="0" smtClean="0">
                <a:solidFill>
                  <a:schemeClr val="tx2">
                    <a:lumMod val="75000"/>
                  </a:schemeClr>
                </a:solidFill>
              </a:rPr>
              <a:t>Primary Key</a:t>
            </a:r>
            <a:endParaRPr lang="en-US" sz="600" b="1" dirty="0">
              <a:solidFill>
                <a:schemeClr val="tx2">
                  <a:lumMod val="75000"/>
                </a:schemeClr>
              </a:solidFill>
            </a:endParaRPr>
          </a:p>
        </p:txBody>
      </p:sp>
    </p:spTree>
    <p:extLst>
      <p:ext uri="{BB962C8B-B14F-4D97-AF65-F5344CB8AC3E}">
        <p14:creationId xmlns:p14="http://schemas.microsoft.com/office/powerpoint/2010/main" val="31041894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53</a:t>
            </a:fld>
            <a:endParaRPr lang="en-US" dirty="0"/>
          </a:p>
        </p:txBody>
      </p:sp>
      <p:sp>
        <p:nvSpPr>
          <p:cNvPr id="7" name="Content Placeholder 6"/>
          <p:cNvSpPr>
            <a:spLocks noGrp="1"/>
          </p:cNvSpPr>
          <p:nvPr>
            <p:ph idx="1"/>
          </p:nvPr>
        </p:nvSpPr>
        <p:spPr/>
        <p:txBody>
          <a:bodyPr>
            <a:noAutofit/>
          </a:bodyPr>
          <a:lstStyle/>
          <a:p>
            <a:r>
              <a:rPr lang="en-US" sz="2800" dirty="0">
                <a:solidFill>
                  <a:schemeClr val="tx2">
                    <a:lumMod val="75000"/>
                  </a:schemeClr>
                </a:solidFill>
              </a:rPr>
              <a:t>One-to-one</a:t>
            </a:r>
            <a:r>
              <a:rPr lang="en-US" sz="2800" dirty="0"/>
              <a:t>: Each entity instance is related to a single instance of another entity. For example, to model a physical warehouse in which each storage bin contains a single widget, </a:t>
            </a:r>
            <a:r>
              <a:rPr lang="en-US" sz="2800" dirty="0" err="1"/>
              <a:t>StorageBin</a:t>
            </a:r>
            <a:r>
              <a:rPr lang="en-US" sz="2800" dirty="0"/>
              <a:t> and Widget would have a one-to-one relationship. One-to-one relationships use the </a:t>
            </a:r>
            <a:r>
              <a:rPr lang="en-US" sz="2800" dirty="0" err="1"/>
              <a:t>javax.persistence.OneToOne</a:t>
            </a:r>
            <a:r>
              <a:rPr lang="en-US" sz="2800" dirty="0"/>
              <a:t> annotation on the corresponding persistent property or field.</a:t>
            </a:r>
          </a:p>
          <a:p>
            <a:endParaRPr lang="en-US" sz="2800" dirty="0"/>
          </a:p>
          <a:p>
            <a:r>
              <a:rPr lang="en-US" sz="2800" dirty="0">
                <a:solidFill>
                  <a:schemeClr val="tx2">
                    <a:lumMod val="75000"/>
                  </a:schemeClr>
                </a:solidFill>
              </a:rPr>
              <a:t>One-to-many</a:t>
            </a:r>
            <a:r>
              <a:rPr lang="en-US" sz="2800" dirty="0"/>
              <a:t>: An entity instance can be related to multiple instances of the other entities. A sales order, for example, can have multiple line items. In the order application, Order would have a one-to-many relationship with </a:t>
            </a:r>
            <a:r>
              <a:rPr lang="en-US" sz="2800" dirty="0" err="1"/>
              <a:t>LineItem</a:t>
            </a:r>
            <a:r>
              <a:rPr lang="en-US" sz="2800" dirty="0"/>
              <a:t>. One-to-many relationships use the </a:t>
            </a:r>
            <a:r>
              <a:rPr lang="en-US" sz="2800" dirty="0" err="1"/>
              <a:t>javax.persistence.OneToMany</a:t>
            </a:r>
            <a:r>
              <a:rPr lang="en-US" sz="2800" dirty="0"/>
              <a:t> annotation on the corresponding persistent property or field</a:t>
            </a:r>
            <a:r>
              <a:rPr lang="en-US" sz="2800" dirty="0" smtClean="0"/>
              <a:t>.</a:t>
            </a:r>
            <a:endParaRPr lang="en-US" sz="2800" dirty="0"/>
          </a:p>
        </p:txBody>
      </p:sp>
      <p:sp>
        <p:nvSpPr>
          <p:cNvPr id="4" name="Title 3"/>
          <p:cNvSpPr>
            <a:spLocks noGrp="1"/>
          </p:cNvSpPr>
          <p:nvPr>
            <p:ph type="title"/>
          </p:nvPr>
        </p:nvSpPr>
        <p:spPr/>
        <p:txBody>
          <a:bodyPr>
            <a:normAutofit/>
          </a:bodyPr>
          <a:lstStyle/>
          <a:p>
            <a:r>
              <a:rPr lang="en-US" dirty="0"/>
              <a:t>Multiplicity in Entity </a:t>
            </a:r>
            <a:r>
              <a:rPr lang="en-US" dirty="0" smtClean="0"/>
              <a:t>Relationships</a:t>
            </a:r>
            <a:endParaRPr lang="en-US" dirty="0"/>
          </a:p>
        </p:txBody>
      </p:sp>
      <p:sp>
        <p:nvSpPr>
          <p:cNvPr id="8" name="Content Placeholder 6"/>
          <p:cNvSpPr txBox="1">
            <a:spLocks/>
          </p:cNvSpPr>
          <p:nvPr/>
        </p:nvSpPr>
        <p:spPr>
          <a:xfrm>
            <a:off x="384003" y="2133600"/>
            <a:ext cx="11804822" cy="5570355"/>
          </a:xfrm>
          <a:prstGeom prst="rect">
            <a:avLst/>
          </a:prstGeom>
        </p:spPr>
        <p:txBody>
          <a:bodyPr vert="horz" lIns="108000" tIns="36000" rIns="108000" bIns="36000"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endParaRPr lang="en-US" sz="600" b="1" dirty="0">
              <a:solidFill>
                <a:schemeClr val="tx2">
                  <a:lumMod val="75000"/>
                </a:schemeClr>
              </a:solidFill>
            </a:endParaRPr>
          </a:p>
        </p:txBody>
      </p:sp>
    </p:spTree>
    <p:extLst>
      <p:ext uri="{BB962C8B-B14F-4D97-AF65-F5344CB8AC3E}">
        <p14:creationId xmlns:p14="http://schemas.microsoft.com/office/powerpoint/2010/main" val="31243750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54</a:t>
            </a:fld>
            <a:endParaRPr lang="en-US" dirty="0"/>
          </a:p>
        </p:txBody>
      </p:sp>
      <p:sp>
        <p:nvSpPr>
          <p:cNvPr id="7" name="Content Placeholder 6"/>
          <p:cNvSpPr>
            <a:spLocks noGrp="1"/>
          </p:cNvSpPr>
          <p:nvPr>
            <p:ph idx="1"/>
          </p:nvPr>
        </p:nvSpPr>
        <p:spPr/>
        <p:txBody>
          <a:bodyPr>
            <a:noAutofit/>
          </a:bodyPr>
          <a:lstStyle/>
          <a:p>
            <a:r>
              <a:rPr lang="en-US" sz="2800" dirty="0" smtClean="0">
                <a:solidFill>
                  <a:schemeClr val="tx2">
                    <a:lumMod val="75000"/>
                  </a:schemeClr>
                </a:solidFill>
              </a:rPr>
              <a:t>Many-to-one</a:t>
            </a:r>
            <a:r>
              <a:rPr lang="en-US" sz="2800" dirty="0"/>
              <a:t>: Multiple instances of an entity can be related to a single instance of the other entity. This multiplicity is the opposite of a one-to-many relationship. In the example just mentioned, the relationship to Order from the perspective of </a:t>
            </a:r>
            <a:r>
              <a:rPr lang="en-US" sz="2800" dirty="0" err="1"/>
              <a:t>LineItem</a:t>
            </a:r>
            <a:r>
              <a:rPr lang="en-US" sz="2800" dirty="0"/>
              <a:t> is many-to-one. Many-to-one relationships use the </a:t>
            </a:r>
            <a:r>
              <a:rPr lang="en-US" sz="2800" dirty="0" err="1"/>
              <a:t>javax.persistence.ManyToOne</a:t>
            </a:r>
            <a:r>
              <a:rPr lang="en-US" sz="2800" dirty="0"/>
              <a:t> annotation on the corresponding persistent property or field</a:t>
            </a:r>
            <a:r>
              <a:rPr lang="en-US" sz="2800" dirty="0" smtClean="0"/>
              <a:t>.</a:t>
            </a:r>
            <a:endParaRPr lang="en-US" sz="2800" dirty="0"/>
          </a:p>
          <a:p>
            <a:r>
              <a:rPr lang="en-US" sz="2800" dirty="0">
                <a:solidFill>
                  <a:schemeClr val="tx2">
                    <a:lumMod val="75000"/>
                  </a:schemeClr>
                </a:solidFill>
              </a:rPr>
              <a:t>Many-to-many</a:t>
            </a:r>
            <a:r>
              <a:rPr lang="en-US" sz="2800" dirty="0"/>
              <a:t>: The entity instances can be related to multiple instances of each other. For example, each college course has many students, and every student may take several courses. Therefore, in an enrollment application, Course and Student would have a many-to-many relationship. Many-to-many relationships use the </a:t>
            </a:r>
            <a:r>
              <a:rPr lang="en-US" sz="2800" dirty="0" err="1"/>
              <a:t>javax.persistence.ManyToMany</a:t>
            </a:r>
            <a:r>
              <a:rPr lang="en-US" sz="2800" dirty="0"/>
              <a:t> annotation on the corresponding persistent property or field.</a:t>
            </a:r>
            <a:endParaRPr lang="en-US" sz="2800" dirty="0"/>
          </a:p>
        </p:txBody>
      </p:sp>
      <p:sp>
        <p:nvSpPr>
          <p:cNvPr id="4" name="Title 3"/>
          <p:cNvSpPr>
            <a:spLocks noGrp="1"/>
          </p:cNvSpPr>
          <p:nvPr>
            <p:ph type="title"/>
          </p:nvPr>
        </p:nvSpPr>
        <p:spPr/>
        <p:txBody>
          <a:bodyPr>
            <a:normAutofit/>
          </a:bodyPr>
          <a:lstStyle/>
          <a:p>
            <a:r>
              <a:rPr lang="en-US" dirty="0"/>
              <a:t>Multiplicity in Entity </a:t>
            </a:r>
            <a:r>
              <a:rPr lang="en-US" dirty="0" smtClean="0"/>
              <a:t>Relationships</a:t>
            </a:r>
            <a:endParaRPr lang="en-US" dirty="0"/>
          </a:p>
        </p:txBody>
      </p:sp>
      <p:sp>
        <p:nvSpPr>
          <p:cNvPr id="8" name="Content Placeholder 6"/>
          <p:cNvSpPr txBox="1">
            <a:spLocks/>
          </p:cNvSpPr>
          <p:nvPr/>
        </p:nvSpPr>
        <p:spPr>
          <a:xfrm>
            <a:off x="384003" y="2133600"/>
            <a:ext cx="11804822" cy="5570355"/>
          </a:xfrm>
          <a:prstGeom prst="rect">
            <a:avLst/>
          </a:prstGeom>
        </p:spPr>
        <p:txBody>
          <a:bodyPr vert="horz" lIns="108000" tIns="36000" rIns="108000" bIns="36000"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endParaRPr lang="en-US" sz="600" b="1" dirty="0">
              <a:solidFill>
                <a:schemeClr val="tx2">
                  <a:lumMod val="75000"/>
                </a:schemeClr>
              </a:solidFill>
            </a:endParaRPr>
          </a:p>
        </p:txBody>
      </p:sp>
    </p:spTree>
    <p:extLst>
      <p:ext uri="{BB962C8B-B14F-4D97-AF65-F5344CB8AC3E}">
        <p14:creationId xmlns:p14="http://schemas.microsoft.com/office/powerpoint/2010/main" val="1905541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55</a:t>
            </a:fld>
            <a:endParaRPr lang="en-US" dirty="0"/>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2438435091"/>
              </p:ext>
            </p:extLst>
          </p:nvPr>
        </p:nvGraphicFramePr>
        <p:xfrm>
          <a:off x="384003" y="1219200"/>
          <a:ext cx="11611231" cy="5029198"/>
        </p:xfrm>
        <a:graphic>
          <a:graphicData uri="http://schemas.openxmlformats.org/drawingml/2006/table">
            <a:tbl>
              <a:tblPr firstRow="1" firstCol="1" bandRow="1"/>
              <a:tblGrid>
                <a:gridCol w="3249791"/>
                <a:gridCol w="8361440"/>
              </a:tblGrid>
              <a:tr h="409723">
                <a:tc>
                  <a:txBody>
                    <a:bodyPr/>
                    <a:lstStyle/>
                    <a:p>
                      <a:pPr marL="0" marR="0">
                        <a:lnSpc>
                          <a:spcPct val="107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Cascade Operation</a:t>
                      </a:r>
                      <a:endParaRPr lang="en-US" sz="280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c>
                  <a:txBody>
                    <a:bodyPr/>
                    <a:lstStyle/>
                    <a:p>
                      <a:pPr marL="0" marR="0">
                        <a:lnSpc>
                          <a:spcPct val="107000"/>
                        </a:lnSpc>
                        <a:spcBef>
                          <a:spcPts val="0"/>
                        </a:spcBef>
                        <a:spcAft>
                          <a:spcPts val="0"/>
                        </a:spcAft>
                      </a:pPr>
                      <a:r>
                        <a:rPr lang="en-US" sz="18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28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r>
              <a:tr h="1105880">
                <a:tc>
                  <a:txBody>
                    <a:bodyPr/>
                    <a:lstStyle/>
                    <a:p>
                      <a:pPr marL="0" marR="0" algn="l">
                        <a:lnSpc>
                          <a:spcPct val="107000"/>
                        </a:lnSpc>
                        <a:spcBef>
                          <a:spcPts val="0"/>
                        </a:spcBef>
                        <a:spcAft>
                          <a:spcPts val="0"/>
                        </a:spcAft>
                      </a:pPr>
                      <a:r>
                        <a:rPr lang="en-US" sz="20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ALL</a:t>
                      </a:r>
                      <a:endParaRPr lang="en-US" sz="28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c>
                  <a:txBody>
                    <a:bodyPr/>
                    <a:lstStyle/>
                    <a:p>
                      <a:pPr marL="0" marR="0">
                        <a:lnSpc>
                          <a:spcPct val="107000"/>
                        </a:lnSpc>
                        <a:spcBef>
                          <a:spcPts val="0"/>
                        </a:spcBef>
                        <a:spcAft>
                          <a:spcPts val="0"/>
                        </a:spcAft>
                      </a:pPr>
                      <a:r>
                        <a:rPr lang="en-US" sz="1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All cascade operations will be applied to the parent entity’s related entity. </a:t>
                      </a:r>
                      <a:r>
                        <a:rPr lang="en-US" sz="2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All</a:t>
                      </a:r>
                      <a:r>
                        <a:rPr lang="en-US" sz="1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is equivalent to specifying </a:t>
                      </a:r>
                      <a:r>
                        <a:rPr lang="en-US" sz="2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cascade={DETACH, MERGE, PERSIST, REFRESH, REMOVE}</a:t>
                      </a:r>
                      <a:endParaRPr lang="en-US" sz="28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r>
              <a:tr h="702719">
                <a:tc>
                  <a:txBody>
                    <a:bodyPr/>
                    <a:lstStyle/>
                    <a:p>
                      <a:pPr marL="0" marR="0" algn="l">
                        <a:lnSpc>
                          <a:spcPct val="107000"/>
                        </a:lnSpc>
                        <a:spcBef>
                          <a:spcPts val="0"/>
                        </a:spcBef>
                        <a:spcAft>
                          <a:spcPts val="0"/>
                        </a:spcAft>
                      </a:pPr>
                      <a:r>
                        <a:rPr lang="en-US" sz="20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DETACH</a:t>
                      </a:r>
                      <a:endParaRPr lang="en-US" sz="28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c>
                  <a:txBody>
                    <a:bodyPr/>
                    <a:lstStyle/>
                    <a:p>
                      <a:pPr marL="0" marR="0">
                        <a:lnSpc>
                          <a:spcPct val="107000"/>
                        </a:lnSpc>
                        <a:spcBef>
                          <a:spcPts val="0"/>
                        </a:spcBef>
                        <a:spcAft>
                          <a:spcPts val="0"/>
                        </a:spcAft>
                      </a:pPr>
                      <a:r>
                        <a:rPr lang="en-US" sz="1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If the parent entity is detached from the persistence context, the related entity will also be detached.</a:t>
                      </a:r>
                      <a:endParaRPr lang="en-US" sz="28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r>
              <a:tr h="702719">
                <a:tc>
                  <a:txBody>
                    <a:bodyPr/>
                    <a:lstStyle/>
                    <a:p>
                      <a:pPr marL="0" marR="0" algn="l">
                        <a:lnSpc>
                          <a:spcPct val="107000"/>
                        </a:lnSpc>
                        <a:spcBef>
                          <a:spcPts val="0"/>
                        </a:spcBef>
                        <a:spcAft>
                          <a:spcPts val="0"/>
                        </a:spcAft>
                      </a:pPr>
                      <a:r>
                        <a:rPr lang="en-US" sz="20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MERGE</a:t>
                      </a:r>
                      <a:endParaRPr lang="en-US" sz="28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c>
                  <a:txBody>
                    <a:bodyPr/>
                    <a:lstStyle/>
                    <a:p>
                      <a:pPr marL="0" marR="0">
                        <a:lnSpc>
                          <a:spcPct val="107000"/>
                        </a:lnSpc>
                        <a:spcBef>
                          <a:spcPts val="0"/>
                        </a:spcBef>
                        <a:spcAft>
                          <a:spcPts val="0"/>
                        </a:spcAft>
                      </a:pPr>
                      <a:r>
                        <a:rPr lang="en-US" sz="1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If the parent entity is merged into the persistence context, the related entity will also be merged.</a:t>
                      </a:r>
                      <a:endParaRPr lang="en-US" sz="28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r>
              <a:tr h="702719">
                <a:tc>
                  <a:txBody>
                    <a:bodyPr/>
                    <a:lstStyle/>
                    <a:p>
                      <a:pPr marL="0" marR="0" algn="l">
                        <a:lnSpc>
                          <a:spcPct val="107000"/>
                        </a:lnSpc>
                        <a:spcBef>
                          <a:spcPts val="0"/>
                        </a:spcBef>
                        <a:spcAft>
                          <a:spcPts val="0"/>
                        </a:spcAft>
                      </a:pPr>
                      <a:r>
                        <a:rPr lang="en-US" sz="20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PERSIST</a:t>
                      </a:r>
                      <a:endParaRPr lang="en-US" sz="28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c>
                  <a:txBody>
                    <a:bodyPr/>
                    <a:lstStyle/>
                    <a:p>
                      <a:pPr marL="0" marR="0">
                        <a:lnSpc>
                          <a:spcPct val="107000"/>
                        </a:lnSpc>
                        <a:spcBef>
                          <a:spcPts val="0"/>
                        </a:spcBef>
                        <a:spcAft>
                          <a:spcPts val="0"/>
                        </a:spcAft>
                      </a:pPr>
                      <a:r>
                        <a:rPr lang="en-US" sz="1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If the parent entity is persisted into the persistence context, the related entity will also be persisted.</a:t>
                      </a:r>
                      <a:endParaRPr lang="en-US" sz="28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r>
              <a:tr h="702719">
                <a:tc>
                  <a:txBody>
                    <a:bodyPr/>
                    <a:lstStyle/>
                    <a:p>
                      <a:pPr marL="0" marR="0" algn="l">
                        <a:lnSpc>
                          <a:spcPct val="107000"/>
                        </a:lnSpc>
                        <a:spcBef>
                          <a:spcPts val="0"/>
                        </a:spcBef>
                        <a:spcAft>
                          <a:spcPts val="0"/>
                        </a:spcAft>
                      </a:pPr>
                      <a:r>
                        <a:rPr lang="en-US" sz="2000" b="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REFRESH</a:t>
                      </a:r>
                      <a:endParaRPr lang="en-US" sz="2800" b="1">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c>
                  <a:txBody>
                    <a:bodyPr/>
                    <a:lstStyle/>
                    <a:p>
                      <a:pPr marL="0" marR="0">
                        <a:lnSpc>
                          <a:spcPct val="107000"/>
                        </a:lnSpc>
                        <a:spcBef>
                          <a:spcPts val="0"/>
                        </a:spcBef>
                        <a:spcAft>
                          <a:spcPts val="0"/>
                        </a:spcAft>
                      </a:pPr>
                      <a:r>
                        <a:rPr lang="en-US" sz="1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If the parent entity is refreshed in the current persistence context, the related entity will also be refreshed.</a:t>
                      </a:r>
                      <a:endParaRPr lang="en-US" sz="28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r>
              <a:tr h="702719">
                <a:tc>
                  <a:txBody>
                    <a:bodyPr/>
                    <a:lstStyle/>
                    <a:p>
                      <a:pPr marL="0" marR="0" algn="l">
                        <a:lnSpc>
                          <a:spcPct val="107000"/>
                        </a:lnSpc>
                        <a:spcBef>
                          <a:spcPts val="0"/>
                        </a:spcBef>
                        <a:spcAft>
                          <a:spcPts val="0"/>
                        </a:spcAft>
                      </a:pPr>
                      <a:r>
                        <a:rPr lang="en-US" sz="20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REMOVE</a:t>
                      </a:r>
                      <a:endParaRPr lang="en-US" sz="28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c>
                  <a: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If the parent entity is removed from the current persistence context, the related entity will also be removed.</a:t>
                      </a:r>
                      <a:endParaRPr lang="en-US" sz="280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5000"/>
                      </a:schemeClr>
                    </a:solidFill>
                  </a:tcPr>
                </a:tc>
              </a:tr>
            </a:tbl>
          </a:graphicData>
        </a:graphic>
      </p:graphicFrame>
      <p:sp>
        <p:nvSpPr>
          <p:cNvPr id="4" name="Title 3"/>
          <p:cNvSpPr>
            <a:spLocks noGrp="1"/>
          </p:cNvSpPr>
          <p:nvPr>
            <p:ph type="title"/>
          </p:nvPr>
        </p:nvSpPr>
        <p:spPr/>
        <p:txBody>
          <a:bodyPr>
            <a:normAutofit/>
          </a:bodyPr>
          <a:lstStyle/>
          <a:p>
            <a:r>
              <a:rPr lang="en-US" dirty="0"/>
              <a:t>Cascade Operations and </a:t>
            </a:r>
            <a:r>
              <a:rPr lang="en-US" dirty="0" smtClean="0"/>
              <a:t>Relationships</a:t>
            </a:r>
            <a:endParaRPr lang="en-US" dirty="0"/>
          </a:p>
        </p:txBody>
      </p:sp>
      <p:sp>
        <p:nvSpPr>
          <p:cNvPr id="8" name="Content Placeholder 6"/>
          <p:cNvSpPr txBox="1">
            <a:spLocks/>
          </p:cNvSpPr>
          <p:nvPr/>
        </p:nvSpPr>
        <p:spPr>
          <a:xfrm>
            <a:off x="384003" y="2133600"/>
            <a:ext cx="11804822" cy="5570355"/>
          </a:xfrm>
          <a:prstGeom prst="rect">
            <a:avLst/>
          </a:prstGeom>
        </p:spPr>
        <p:txBody>
          <a:bodyPr vert="horz" lIns="108000" tIns="36000" rIns="108000" bIns="36000"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endParaRPr lang="en-US" sz="600" b="1" dirty="0">
              <a:solidFill>
                <a:schemeClr val="tx2">
                  <a:lumMod val="75000"/>
                </a:schemeClr>
              </a:solidFill>
            </a:endParaRPr>
          </a:p>
        </p:txBody>
      </p:sp>
    </p:spTree>
    <p:extLst>
      <p:ext uri="{BB962C8B-B14F-4D97-AF65-F5344CB8AC3E}">
        <p14:creationId xmlns:p14="http://schemas.microsoft.com/office/powerpoint/2010/main" val="19068621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56</a:t>
            </a:fld>
            <a:endParaRPr lang="en-US" dirty="0"/>
          </a:p>
        </p:txBody>
      </p:sp>
      <p:sp>
        <p:nvSpPr>
          <p:cNvPr id="4" name="Title 3"/>
          <p:cNvSpPr>
            <a:spLocks noGrp="1"/>
          </p:cNvSpPr>
          <p:nvPr>
            <p:ph type="title"/>
          </p:nvPr>
        </p:nvSpPr>
        <p:spPr/>
        <p:txBody>
          <a:bodyPr/>
          <a:lstStyle/>
          <a:p>
            <a:r>
              <a:rPr lang="en-US" dirty="0"/>
              <a:t>Entity Class: User</a:t>
            </a:r>
          </a:p>
        </p:txBody>
      </p:sp>
      <p:sp>
        <p:nvSpPr>
          <p:cNvPr id="6" name="Text Placeholder 5"/>
          <p:cNvSpPr txBox="1">
            <a:spLocks/>
          </p:cNvSpPr>
          <p:nvPr/>
        </p:nvSpPr>
        <p:spPr>
          <a:xfrm>
            <a:off x="531816" y="1688516"/>
            <a:ext cx="11125196" cy="485438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@Entity @Table(name = "users")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User {</a:t>
            </a:r>
          </a:p>
          <a:p>
            <a:pPr marL="0" lvl="1" indent="0">
              <a:lnSpc>
                <a:spcPct val="100000"/>
              </a:lnSpc>
              <a:spcBef>
                <a:spcPts val="0"/>
              </a:spcBef>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@Id @GeneratedValue(strategy = GenerationType.IDENTITY)</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Long id;</a:t>
            </a:r>
          </a:p>
          <a:p>
            <a:pPr marL="0" lvl="1" indent="0">
              <a:lnSpc>
                <a:spcPct val="100000"/>
              </a:lnSpc>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@Column(nullable = false, length = 30, unique = true)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String username;</a:t>
            </a:r>
          </a:p>
          <a:p>
            <a:pPr marL="0" lvl="1" indent="0">
              <a:lnSpc>
                <a:spcPct val="100000"/>
              </a:lnSpc>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@Column(length = 60)</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String passwordHash;</a:t>
            </a:r>
          </a:p>
          <a:p>
            <a:pPr marL="0" lvl="1" indent="0">
              <a:lnSpc>
                <a:spcPct val="100000"/>
              </a:lnSpc>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@Column(length = 100)</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String fullName;</a:t>
            </a:r>
          </a:p>
          <a:p>
            <a:pPr marL="0" lvl="1" indent="0">
              <a:lnSpc>
                <a:spcPct val="100000"/>
              </a:lnSpc>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@OneToMany(mappedBy = "author")</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Set&lt;Post&gt; posts = new HashSet&lt;Post&gt;();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Text Placeholder 5"/>
          <p:cNvSpPr txBox="1">
            <a:spLocks/>
          </p:cNvSpPr>
          <p:nvPr/>
        </p:nvSpPr>
        <p:spPr>
          <a:xfrm>
            <a:off x="531816" y="11430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User.java</a:t>
            </a:r>
          </a:p>
        </p:txBody>
      </p:sp>
      <p:pic>
        <p:nvPicPr>
          <p:cNvPr id="13" name="Picture 12"/>
          <p:cNvPicPr>
            <a:picLocks noChangeAspect="1"/>
          </p:cNvPicPr>
          <p:nvPr/>
        </p:nvPicPr>
        <p:blipFill>
          <a:blip r:embed="rId2"/>
          <a:stretch>
            <a:fillRect/>
          </a:stretch>
        </p:blipFill>
        <p:spPr>
          <a:xfrm>
            <a:off x="8609013" y="3812792"/>
            <a:ext cx="2819400" cy="2496568"/>
          </a:xfrm>
          <a:prstGeom prst="roundRect">
            <a:avLst>
              <a:gd name="adj" fmla="val 7168"/>
            </a:avLst>
          </a:prstGeom>
        </p:spPr>
      </p:pic>
      <p:sp>
        <p:nvSpPr>
          <p:cNvPr id="14" name="Rectangle 13"/>
          <p:cNvSpPr/>
          <p:nvPr/>
        </p:nvSpPr>
        <p:spPr>
          <a:xfrm>
            <a:off x="8761412" y="4343400"/>
            <a:ext cx="2514600" cy="344224"/>
          </a:xfrm>
          <a:prstGeom prst="rect">
            <a:avLst/>
          </a:prstGeom>
          <a:solidFill>
            <a:srgbClr val="002060">
              <a:alpha val="10000"/>
            </a:srgb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 name="Rectangle 18"/>
          <p:cNvSpPr/>
          <p:nvPr/>
        </p:nvSpPr>
        <p:spPr>
          <a:xfrm>
            <a:off x="8761412" y="4687624"/>
            <a:ext cx="2514600" cy="344224"/>
          </a:xfrm>
          <a:prstGeom prst="rect">
            <a:avLst/>
          </a:prstGeom>
          <a:solidFill>
            <a:srgbClr val="002060">
              <a:alpha val="10000"/>
            </a:srgb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 name="Rectangle 19"/>
          <p:cNvSpPr/>
          <p:nvPr/>
        </p:nvSpPr>
        <p:spPr>
          <a:xfrm>
            <a:off x="8761412" y="5031848"/>
            <a:ext cx="2514600" cy="344224"/>
          </a:xfrm>
          <a:prstGeom prst="rect">
            <a:avLst/>
          </a:prstGeom>
          <a:solidFill>
            <a:srgbClr val="002060">
              <a:alpha val="10000"/>
            </a:srgb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 name="Rectangle 20"/>
          <p:cNvSpPr/>
          <p:nvPr/>
        </p:nvSpPr>
        <p:spPr>
          <a:xfrm>
            <a:off x="8761412" y="5370776"/>
            <a:ext cx="2514600" cy="344224"/>
          </a:xfrm>
          <a:prstGeom prst="rect">
            <a:avLst/>
          </a:prstGeom>
          <a:solidFill>
            <a:srgbClr val="002060">
              <a:alpha val="10000"/>
            </a:srgb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AutoShape 7"/>
          <p:cNvSpPr>
            <a:spLocks noChangeArrowheads="1"/>
          </p:cNvSpPr>
          <p:nvPr/>
        </p:nvSpPr>
        <p:spPr bwMode="auto">
          <a:xfrm>
            <a:off x="5860608" y="3752888"/>
            <a:ext cx="2469004" cy="1278960"/>
          </a:xfrm>
          <a:prstGeom prst="wedgeRoundRectCallout">
            <a:avLst>
              <a:gd name="adj1" fmla="val -68814"/>
              <a:gd name="adj2" fmla="val -35122"/>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Generate also </a:t>
            </a:r>
            <a:r>
              <a:rPr lang="en-US" b="1" noProof="1">
                <a:solidFill>
                  <a:schemeClr val="tx2">
                    <a:lumMod val="75000"/>
                  </a:schemeClr>
                </a:solidFill>
                <a:effectLst>
                  <a:outerShdw blurRad="38100" dist="38100" dir="2700000" algn="tl">
                    <a:srgbClr val="000000">
                      <a:alpha val="43137"/>
                    </a:srgbClr>
                  </a:outerShdw>
                </a:effectLst>
                <a:cs typeface="Consolas" pitchFamily="49" charset="0"/>
              </a:rPr>
              <a:t>getters</a:t>
            </a:r>
            <a:r>
              <a:rPr lang="en-US" b="1" noProof="1">
                <a:solidFill>
                  <a:srgbClr val="F7FFE7"/>
                </a:solidFill>
                <a:effectLst>
                  <a:outerShdw blurRad="38100" dist="38100" dir="2700000" algn="tl">
                    <a:srgbClr val="000000">
                      <a:alpha val="43137"/>
                    </a:srgbClr>
                  </a:outerShdw>
                </a:effectLst>
                <a:cs typeface="Consolas" pitchFamily="49" charset="0"/>
              </a:rPr>
              <a:t> / </a:t>
            </a:r>
            <a:r>
              <a:rPr lang="en-US" b="1" noProof="1">
                <a:solidFill>
                  <a:schemeClr val="tx2">
                    <a:lumMod val="75000"/>
                  </a:schemeClr>
                </a:solidFill>
                <a:effectLst>
                  <a:outerShdw blurRad="38100" dist="38100" dir="2700000" algn="tl">
                    <a:srgbClr val="000000">
                      <a:alpha val="43137"/>
                    </a:srgbClr>
                  </a:outerShdw>
                </a:effectLst>
                <a:cs typeface="Consolas" pitchFamily="49" charset="0"/>
              </a:rPr>
              <a:t>setters</a:t>
            </a:r>
            <a:r>
              <a:rPr lang="en-US" b="1" noProof="1">
                <a:solidFill>
                  <a:srgbClr val="F7FFE7"/>
                </a:solidFill>
                <a:effectLst>
                  <a:outerShdw blurRad="38100" dist="38100" dir="2700000" algn="tl">
                    <a:srgbClr val="000000">
                      <a:alpha val="43137"/>
                    </a:srgbClr>
                  </a:outerShdw>
                </a:effectLst>
                <a:cs typeface="Consolas" pitchFamily="49" charset="0"/>
              </a:rPr>
              <a:t> /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toString()</a:t>
            </a:r>
          </a:p>
        </p:txBody>
      </p:sp>
    </p:spTree>
    <p:extLst>
      <p:ext uri="{BB962C8B-B14F-4D97-AF65-F5344CB8AC3E}">
        <p14:creationId xmlns:p14="http://schemas.microsoft.com/office/powerpoint/2010/main" val="5380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P spid="21"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57</a:t>
            </a:fld>
            <a:endParaRPr lang="en-US" dirty="0"/>
          </a:p>
        </p:txBody>
      </p:sp>
      <p:sp>
        <p:nvSpPr>
          <p:cNvPr id="4" name="Title 3"/>
          <p:cNvSpPr>
            <a:spLocks noGrp="1"/>
          </p:cNvSpPr>
          <p:nvPr>
            <p:ph type="title"/>
          </p:nvPr>
        </p:nvSpPr>
        <p:spPr/>
        <p:txBody>
          <a:bodyPr/>
          <a:lstStyle/>
          <a:p>
            <a:r>
              <a:rPr lang="en-US" dirty="0"/>
              <a:t>Entity Class: Post</a:t>
            </a:r>
          </a:p>
        </p:txBody>
      </p:sp>
      <p:sp>
        <p:nvSpPr>
          <p:cNvPr id="6" name="Text Placeholder 5"/>
          <p:cNvSpPr txBox="1">
            <a:spLocks/>
          </p:cNvSpPr>
          <p:nvPr/>
        </p:nvSpPr>
        <p:spPr>
          <a:xfrm>
            <a:off x="531816" y="1688516"/>
            <a:ext cx="11125196" cy="485438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@Entity @Table(name = "posts")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Post {</a:t>
            </a:r>
          </a:p>
          <a:p>
            <a:pPr marL="0" lvl="1" indent="0">
              <a:lnSpc>
                <a:spcPct val="100000"/>
              </a:lnSpc>
              <a:spcBef>
                <a:spcPts val="0"/>
              </a:spcBef>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@Id @GeneratedValue(strategy = GenerationType.IDENTITY)</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Long id;</a:t>
            </a:r>
          </a:p>
          <a:p>
            <a:pPr marL="0" lvl="1" indent="0">
              <a:lnSpc>
                <a:spcPct val="100000"/>
              </a:lnSpc>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@Column(nullable = false, length = 300)</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String title;</a:t>
            </a:r>
          </a:p>
          <a:p>
            <a:pPr marL="0" lvl="1" indent="0">
              <a:lnSpc>
                <a:spcPct val="100000"/>
              </a:lnSpc>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@Lob @Column(nullable = false)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String body;</a:t>
            </a:r>
          </a:p>
          <a:p>
            <a:pPr marL="0" lvl="1" indent="0">
              <a:lnSpc>
                <a:spcPct val="100000"/>
              </a:lnSpc>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@ManyToOne(optional = false)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User author;</a:t>
            </a:r>
          </a:p>
          <a:p>
            <a:pPr marL="0" lvl="1" indent="0">
              <a:lnSpc>
                <a:spcPct val="100000"/>
              </a:lnSpc>
              <a:spcAft>
                <a:spcPts val="0"/>
              </a:spcAft>
              <a:buClr>
                <a:srgbClr val="F2B254"/>
              </a:buClr>
              <a:buSzPct val="100000"/>
              <a:buNone/>
            </a:pP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@Column(nullable = false)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LocalDateTime date = LocalDateTime.now();</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Text Placeholder 5"/>
          <p:cNvSpPr txBox="1">
            <a:spLocks/>
          </p:cNvSpPr>
          <p:nvPr/>
        </p:nvSpPr>
        <p:spPr>
          <a:xfrm>
            <a:off x="531816" y="11430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Post.java</a:t>
            </a:r>
          </a:p>
        </p:txBody>
      </p:sp>
      <p:pic>
        <p:nvPicPr>
          <p:cNvPr id="5" name="Picture 4"/>
          <p:cNvPicPr>
            <a:picLocks noChangeAspect="1"/>
          </p:cNvPicPr>
          <p:nvPr/>
        </p:nvPicPr>
        <p:blipFill>
          <a:blip r:embed="rId2"/>
          <a:stretch>
            <a:fillRect/>
          </a:stretch>
        </p:blipFill>
        <p:spPr>
          <a:xfrm>
            <a:off x="8680132" y="2854960"/>
            <a:ext cx="2810434" cy="2895600"/>
          </a:xfrm>
          <a:prstGeom prst="roundRect">
            <a:avLst>
              <a:gd name="adj" fmla="val 7561"/>
            </a:avLst>
          </a:prstGeom>
        </p:spPr>
      </p:pic>
      <p:sp>
        <p:nvSpPr>
          <p:cNvPr id="15" name="Rectangle 14"/>
          <p:cNvSpPr/>
          <p:nvPr/>
        </p:nvSpPr>
        <p:spPr>
          <a:xfrm>
            <a:off x="8842692" y="3403600"/>
            <a:ext cx="2514600" cy="344224"/>
          </a:xfrm>
          <a:prstGeom prst="rect">
            <a:avLst/>
          </a:prstGeom>
          <a:solidFill>
            <a:srgbClr val="002060">
              <a:alpha val="10000"/>
            </a:srgb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Rectangle 15"/>
          <p:cNvSpPr/>
          <p:nvPr/>
        </p:nvSpPr>
        <p:spPr>
          <a:xfrm>
            <a:off x="8842692" y="3747824"/>
            <a:ext cx="2514600" cy="344224"/>
          </a:xfrm>
          <a:prstGeom prst="rect">
            <a:avLst/>
          </a:prstGeom>
          <a:solidFill>
            <a:srgbClr val="002060">
              <a:alpha val="10000"/>
            </a:srgb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Rectangle 16"/>
          <p:cNvSpPr/>
          <p:nvPr/>
        </p:nvSpPr>
        <p:spPr>
          <a:xfrm>
            <a:off x="8842692" y="4092048"/>
            <a:ext cx="2514600" cy="344224"/>
          </a:xfrm>
          <a:prstGeom prst="rect">
            <a:avLst/>
          </a:prstGeom>
          <a:solidFill>
            <a:srgbClr val="002060">
              <a:alpha val="10000"/>
            </a:srgb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Rectangle 17"/>
          <p:cNvSpPr/>
          <p:nvPr/>
        </p:nvSpPr>
        <p:spPr>
          <a:xfrm>
            <a:off x="8842692" y="4430976"/>
            <a:ext cx="2514600" cy="344224"/>
          </a:xfrm>
          <a:prstGeom prst="rect">
            <a:avLst/>
          </a:prstGeom>
          <a:solidFill>
            <a:srgbClr val="002060">
              <a:alpha val="10000"/>
            </a:srgb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2" name="Rectangle 21"/>
          <p:cNvSpPr/>
          <p:nvPr/>
        </p:nvSpPr>
        <p:spPr>
          <a:xfrm>
            <a:off x="8842692" y="4775200"/>
            <a:ext cx="2514600" cy="344224"/>
          </a:xfrm>
          <a:prstGeom prst="rect">
            <a:avLst/>
          </a:prstGeom>
          <a:solidFill>
            <a:srgbClr val="002060">
              <a:alpha val="10000"/>
            </a:srgb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5" name="AutoShape 7"/>
          <p:cNvSpPr>
            <a:spLocks noChangeArrowheads="1"/>
          </p:cNvSpPr>
          <p:nvPr/>
        </p:nvSpPr>
        <p:spPr bwMode="auto">
          <a:xfrm>
            <a:off x="5987608" y="4304800"/>
            <a:ext cx="2469004" cy="1278960"/>
          </a:xfrm>
          <a:prstGeom prst="wedgeRoundRectCallout">
            <a:avLst>
              <a:gd name="adj1" fmla="val -68814"/>
              <a:gd name="adj2" fmla="val -35122"/>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Generate also </a:t>
            </a:r>
            <a:r>
              <a:rPr lang="en-US" b="1" noProof="1">
                <a:solidFill>
                  <a:schemeClr val="tx2">
                    <a:lumMod val="75000"/>
                  </a:schemeClr>
                </a:solidFill>
                <a:effectLst>
                  <a:outerShdw blurRad="38100" dist="38100" dir="2700000" algn="tl">
                    <a:srgbClr val="000000">
                      <a:alpha val="43137"/>
                    </a:srgbClr>
                  </a:outerShdw>
                </a:effectLst>
                <a:cs typeface="Consolas" pitchFamily="49" charset="0"/>
              </a:rPr>
              <a:t>getters</a:t>
            </a:r>
            <a:r>
              <a:rPr lang="en-US" b="1" noProof="1">
                <a:solidFill>
                  <a:srgbClr val="F7FFE7"/>
                </a:solidFill>
                <a:effectLst>
                  <a:outerShdw blurRad="38100" dist="38100" dir="2700000" algn="tl">
                    <a:srgbClr val="000000">
                      <a:alpha val="43137"/>
                    </a:srgbClr>
                  </a:outerShdw>
                </a:effectLst>
                <a:cs typeface="Consolas" pitchFamily="49" charset="0"/>
              </a:rPr>
              <a:t> / </a:t>
            </a:r>
            <a:r>
              <a:rPr lang="en-US" b="1" noProof="1">
                <a:solidFill>
                  <a:schemeClr val="tx2">
                    <a:lumMod val="75000"/>
                  </a:schemeClr>
                </a:solidFill>
                <a:effectLst>
                  <a:outerShdw blurRad="38100" dist="38100" dir="2700000" algn="tl">
                    <a:srgbClr val="000000">
                      <a:alpha val="43137"/>
                    </a:srgbClr>
                  </a:outerShdw>
                </a:effectLst>
                <a:cs typeface="Consolas" pitchFamily="49" charset="0"/>
              </a:rPr>
              <a:t>setters</a:t>
            </a:r>
            <a:r>
              <a:rPr lang="en-US" b="1" noProof="1">
                <a:solidFill>
                  <a:srgbClr val="F7FFE7"/>
                </a:solidFill>
                <a:effectLst>
                  <a:outerShdw blurRad="38100" dist="38100" dir="2700000" algn="tl">
                    <a:srgbClr val="000000">
                      <a:alpha val="43137"/>
                    </a:srgbClr>
                  </a:outerShdw>
                </a:effectLst>
                <a:cs typeface="Consolas" pitchFamily="49" charset="0"/>
              </a:rPr>
              <a:t> /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toString()</a:t>
            </a:r>
          </a:p>
        </p:txBody>
      </p:sp>
    </p:spTree>
    <p:extLst>
      <p:ext uri="{BB962C8B-B14F-4D97-AF65-F5344CB8AC3E}">
        <p14:creationId xmlns:p14="http://schemas.microsoft.com/office/powerpoint/2010/main" val="83247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2" grpId="0" animBg="1"/>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58</a:t>
            </a:fld>
            <a:endParaRPr lang="en-US" dirty="0"/>
          </a:p>
        </p:txBody>
      </p:sp>
      <p:sp>
        <p:nvSpPr>
          <p:cNvPr id="4" name="Title 3"/>
          <p:cNvSpPr>
            <a:spLocks noGrp="1"/>
          </p:cNvSpPr>
          <p:nvPr>
            <p:ph type="title"/>
          </p:nvPr>
        </p:nvSpPr>
        <p:spPr/>
        <p:txBody>
          <a:bodyPr>
            <a:normAutofit/>
          </a:bodyPr>
          <a:lstStyle/>
          <a:p>
            <a:r>
              <a:rPr lang="en-US" dirty="0" smtClean="0"/>
              <a:t>Entity Manager</a:t>
            </a:r>
            <a:endParaRPr lang="en-US" dirty="0"/>
          </a:p>
        </p:txBody>
      </p:sp>
      <p:sp>
        <p:nvSpPr>
          <p:cNvPr id="8" name="Content Placeholder 6"/>
          <p:cNvSpPr txBox="1">
            <a:spLocks/>
          </p:cNvSpPr>
          <p:nvPr/>
        </p:nvSpPr>
        <p:spPr>
          <a:xfrm>
            <a:off x="384003" y="2133600"/>
            <a:ext cx="11804822" cy="5570355"/>
          </a:xfrm>
          <a:prstGeom prst="rect">
            <a:avLst/>
          </a:prstGeom>
        </p:spPr>
        <p:txBody>
          <a:bodyPr vert="horz" lIns="108000" tIns="36000" rIns="108000" bIns="36000"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endParaRPr lang="en-US" sz="600" b="1" dirty="0">
              <a:solidFill>
                <a:schemeClr val="tx2">
                  <a:lumMod val="75000"/>
                </a:schemeClr>
              </a:solidFill>
            </a:endParaRPr>
          </a:p>
        </p:txBody>
      </p:sp>
      <p:sp>
        <p:nvSpPr>
          <p:cNvPr id="3" name="Content Placeholder 2"/>
          <p:cNvSpPr>
            <a:spLocks noGrp="1"/>
          </p:cNvSpPr>
          <p:nvPr>
            <p:ph idx="1"/>
          </p:nvPr>
        </p:nvSpPr>
        <p:spPr/>
        <p:txBody>
          <a:bodyPr>
            <a:normAutofit/>
          </a:bodyPr>
          <a:lstStyle/>
          <a:p>
            <a:r>
              <a:rPr lang="en-US" b="1" dirty="0" smtClean="0"/>
              <a:t>Container-Managed </a:t>
            </a:r>
            <a:r>
              <a:rPr lang="en-US" b="1" dirty="0"/>
              <a:t>Entity Managers</a:t>
            </a:r>
          </a:p>
          <a:p>
            <a:pPr marL="377887" lvl="1" indent="0">
              <a:buNone/>
            </a:pPr>
            <a:r>
              <a:rPr lang="en-US" sz="1800" dirty="0" smtClean="0"/>
              <a:t>	</a:t>
            </a:r>
          </a:p>
          <a:p>
            <a:pPr marL="377887" lvl="1" indent="0">
              <a:buNone/>
            </a:pPr>
            <a:r>
              <a:rPr lang="en-US" sz="1800" dirty="0" smtClean="0"/>
              <a:t>	</a:t>
            </a:r>
          </a:p>
          <a:p>
            <a:r>
              <a:rPr lang="en-US" b="1" dirty="0" smtClean="0"/>
              <a:t>Application-Managed </a:t>
            </a:r>
            <a:r>
              <a:rPr lang="en-US" b="1" dirty="0"/>
              <a:t>Entity Managers</a:t>
            </a:r>
          </a:p>
          <a:p>
            <a:pPr marL="0" indent="0">
              <a:buNone/>
            </a:pPr>
            <a:r>
              <a:rPr lang="en-US" dirty="0" smtClean="0"/>
              <a:t>	</a:t>
            </a:r>
            <a:r>
              <a:rPr lang="en-US" dirty="0"/>
              <a:t/>
            </a:r>
            <a:br>
              <a:rPr lang="en-US" dirty="0"/>
            </a:br>
            <a:endParaRPr lang="en-US" dirty="0"/>
          </a:p>
        </p:txBody>
      </p:sp>
      <p:sp>
        <p:nvSpPr>
          <p:cNvPr id="11" name="Text Placeholder 5"/>
          <p:cNvSpPr txBox="1">
            <a:spLocks/>
          </p:cNvSpPr>
          <p:nvPr/>
        </p:nvSpPr>
        <p:spPr>
          <a:xfrm>
            <a:off x="441216" y="3607863"/>
            <a:ext cx="11125196" cy="310006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@PersistenceContext</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EntityManagerFactory emf;</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EntityManager em;</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@Resource</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UserTransaction utx;</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 = emf.createEntityManager();</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try {</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utx.begin();</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em.persist(SomeEntity);</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em.merge(AnotherEntity);</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em.remove(ThirdEntity);</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utx.commit();</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catch (Exception e) {</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utx.rollback();</a:t>
            </a:r>
          </a:p>
          <a:p>
            <a:pPr marL="0" lvl="1" indent="0">
              <a:lnSpc>
                <a:spcPct val="100000"/>
              </a:lnSpc>
              <a:spcBef>
                <a:spcPts val="0"/>
              </a:spcBef>
              <a:spcAft>
                <a:spcPts val="0"/>
              </a:spcAft>
              <a:buClr>
                <a:srgbClr val="F2B254"/>
              </a:buClr>
              <a:buSzPct val="100000"/>
              <a:buNone/>
            </a:pPr>
            <a:r>
              <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1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Text Placeholder 5"/>
          <p:cNvSpPr txBox="1">
            <a:spLocks/>
          </p:cNvSpPr>
          <p:nvPr/>
        </p:nvSpPr>
        <p:spPr>
          <a:xfrm>
            <a:off x="441216" y="1806869"/>
            <a:ext cx="11125196" cy="69940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defPPr>
              <a:defRPr lang="en-US"/>
            </a:defPPr>
            <a:lvl1pPr indent="0">
              <a:lnSpc>
                <a:spcPct val="100000"/>
              </a:lnSpc>
              <a:spcBef>
                <a:spcPts val="0"/>
              </a:spcBef>
              <a:spcAft>
                <a:spcPts val="0"/>
              </a:spcAft>
              <a:buClr>
                <a:srgbClr val="F2B254"/>
              </a:buClr>
              <a:buSzPct val="100000"/>
              <a:buFont typeface="Wingdings" panose="05000000000000000000" pitchFamily="2" charset="2"/>
              <a:buNone/>
              <a:defRPr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marL="377887" lvl="1" indent="0">
              <a:lnSpc>
                <a:spcPct val="105000"/>
              </a:lnSpc>
              <a:spcBef>
                <a:spcPts val="600"/>
              </a:spcBef>
              <a:spcAft>
                <a:spcPts val="600"/>
              </a:spcAft>
              <a:buClr>
                <a:schemeClr val="accent1"/>
              </a:buClr>
              <a:buSzPct val="80000"/>
              <a:buFont typeface="Wingdings" panose="05000000000000000000" pitchFamily="2" charset="2"/>
              <a:buNone/>
              <a:defRPr sz="1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a:lnSpc>
                <a:spcPct val="100000"/>
              </a:lnSpc>
              <a:spcBef>
                <a:spcPts val="0"/>
              </a:spcBef>
              <a:spcAft>
                <a:spcPts val="0"/>
              </a:spcAft>
              <a:buClr>
                <a:srgbClr val="F2B254"/>
              </a:buClr>
              <a:buSzPct val="100000"/>
            </a:pP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err="1">
                <a:solidFill>
                  <a:srgbClr val="FBEEDC"/>
                </a:solidFill>
                <a:effectLst>
                  <a:outerShdw blurRad="38100" dist="38100" dir="2700000" algn="tl">
                    <a:srgbClr val="000000">
                      <a:alpha val="43137"/>
                    </a:srgbClr>
                  </a:outerShdw>
                </a:effectLst>
                <a:latin typeface="Consolas" pitchFamily="49" charset="0"/>
                <a:cs typeface="Consolas" pitchFamily="49" charset="0"/>
              </a:rPr>
              <a:t>PersistenceContext</a:t>
            </a:r>
            <a:endPar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a:lnSpc>
                <a:spcPct val="100000"/>
              </a:lnSpc>
              <a:spcBef>
                <a:spcPts val="0"/>
              </a:spcBef>
              <a:spcAft>
                <a:spcPts val="0"/>
              </a:spcAft>
              <a:buClr>
                <a:srgbClr val="F2B254"/>
              </a:buClr>
              <a:buSzPct val="100000"/>
            </a:pPr>
            <a:r>
              <a:rPr lang="en-US" b="1" dirty="0" err="1">
                <a:solidFill>
                  <a:srgbClr val="FBEEDC"/>
                </a:solidFill>
                <a:effectLst>
                  <a:outerShdw blurRad="38100" dist="38100" dir="2700000" algn="tl">
                    <a:srgbClr val="000000">
                      <a:alpha val="43137"/>
                    </a:srgbClr>
                  </a:outerShdw>
                </a:effectLst>
                <a:latin typeface="Consolas" pitchFamily="49" charset="0"/>
                <a:cs typeface="Consolas" pitchFamily="49" charset="0"/>
              </a:rPr>
              <a:t>EntityManager</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dirty="0" err="1">
                <a:solidFill>
                  <a:srgbClr val="FBEEDC"/>
                </a:solidFill>
                <a:effectLst>
                  <a:outerShdw blurRad="38100" dist="38100" dir="2700000" algn="tl">
                    <a:srgbClr val="000000">
                      <a:alpha val="43137"/>
                    </a:srgbClr>
                  </a:outerShdw>
                </a:effectLst>
                <a:latin typeface="Consolas" pitchFamily="49" charset="0"/>
                <a:cs typeface="Consolas" pitchFamily="49" charset="0"/>
              </a:rPr>
              <a:t>em</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b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br>
            <a:endPar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978858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59</a:t>
            </a:fld>
            <a:endParaRPr lang="en-US" dirty="0"/>
          </a:p>
        </p:txBody>
      </p:sp>
      <p:sp>
        <p:nvSpPr>
          <p:cNvPr id="4" name="Title 3"/>
          <p:cNvSpPr>
            <a:spLocks noGrp="1"/>
          </p:cNvSpPr>
          <p:nvPr>
            <p:ph type="title"/>
          </p:nvPr>
        </p:nvSpPr>
        <p:spPr/>
        <p:txBody>
          <a:bodyPr/>
          <a:lstStyle/>
          <a:p>
            <a:r>
              <a:rPr lang="en-US" dirty="0"/>
              <a:t>JPA – Java Persistence API</a:t>
            </a:r>
          </a:p>
        </p:txBody>
      </p:sp>
      <p:sp>
        <p:nvSpPr>
          <p:cNvPr id="5" name="Down Arrow 4"/>
          <p:cNvSpPr/>
          <p:nvPr/>
        </p:nvSpPr>
        <p:spPr>
          <a:xfrm>
            <a:off x="2635664" y="2332875"/>
            <a:ext cx="3429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Right Arrow 7"/>
          <p:cNvSpPr/>
          <p:nvPr/>
        </p:nvSpPr>
        <p:spPr>
          <a:xfrm rot="19911801">
            <a:off x="5304756" y="4041319"/>
            <a:ext cx="442496" cy="31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ight Arrow 13"/>
          <p:cNvSpPr/>
          <p:nvPr/>
        </p:nvSpPr>
        <p:spPr>
          <a:xfrm>
            <a:off x="5339863" y="5370714"/>
            <a:ext cx="400022"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6" name="Group 15"/>
          <p:cNvGrpSpPr/>
          <p:nvPr/>
        </p:nvGrpSpPr>
        <p:grpSpPr>
          <a:xfrm>
            <a:off x="684212" y="1188760"/>
            <a:ext cx="4510199" cy="1083110"/>
            <a:chOff x="405418" y="1188760"/>
            <a:chExt cx="4926994" cy="1083110"/>
          </a:xfrm>
        </p:grpSpPr>
        <p:sp>
          <p:nvSpPr>
            <p:cNvPr id="6" name="AutoShape 7"/>
            <p:cNvSpPr>
              <a:spLocks noChangeArrowheads="1"/>
            </p:cNvSpPr>
            <p:nvPr/>
          </p:nvSpPr>
          <p:spPr bwMode="auto">
            <a:xfrm>
              <a:off x="405418" y="1188760"/>
              <a:ext cx="4926994" cy="565622"/>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600"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Persistence</a:t>
              </a:r>
            </a:p>
          </p:txBody>
        </p:sp>
        <p:sp>
          <p:nvSpPr>
            <p:cNvPr id="15" name="AutoShape 7"/>
            <p:cNvSpPr>
              <a:spLocks noChangeArrowheads="1"/>
            </p:cNvSpPr>
            <p:nvPr/>
          </p:nvSpPr>
          <p:spPr bwMode="auto">
            <a:xfrm>
              <a:off x="405418" y="1754383"/>
              <a:ext cx="4926994" cy="517487"/>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200"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createEntityManagerFactory()</a:t>
              </a:r>
            </a:p>
          </p:txBody>
        </p:sp>
      </p:grpSp>
      <p:grpSp>
        <p:nvGrpSpPr>
          <p:cNvPr id="18" name="Group 17"/>
          <p:cNvGrpSpPr/>
          <p:nvPr/>
        </p:nvGrpSpPr>
        <p:grpSpPr>
          <a:xfrm>
            <a:off x="684212" y="2774880"/>
            <a:ext cx="4510199" cy="1083110"/>
            <a:chOff x="405418" y="1188760"/>
            <a:chExt cx="4926994" cy="1083110"/>
          </a:xfrm>
        </p:grpSpPr>
        <p:sp>
          <p:nvSpPr>
            <p:cNvPr id="19" name="AutoShape 7"/>
            <p:cNvSpPr>
              <a:spLocks noChangeArrowheads="1"/>
            </p:cNvSpPr>
            <p:nvPr/>
          </p:nvSpPr>
          <p:spPr bwMode="auto">
            <a:xfrm>
              <a:off x="405418" y="1188760"/>
              <a:ext cx="4926994" cy="565622"/>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600"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EntityManagerFactory</a:t>
              </a:r>
            </a:p>
          </p:txBody>
        </p:sp>
        <p:sp>
          <p:nvSpPr>
            <p:cNvPr id="20" name="AutoShape 7"/>
            <p:cNvSpPr>
              <a:spLocks noChangeArrowheads="1"/>
            </p:cNvSpPr>
            <p:nvPr/>
          </p:nvSpPr>
          <p:spPr bwMode="auto">
            <a:xfrm>
              <a:off x="405418" y="1754383"/>
              <a:ext cx="4926994" cy="517487"/>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createEntityManager()</a:t>
              </a:r>
            </a:p>
          </p:txBody>
        </p:sp>
      </p:grpSp>
      <p:sp>
        <p:nvSpPr>
          <p:cNvPr id="22" name="Down Arrow 21"/>
          <p:cNvSpPr/>
          <p:nvPr/>
        </p:nvSpPr>
        <p:spPr>
          <a:xfrm>
            <a:off x="2635664" y="3930220"/>
            <a:ext cx="3429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23" name="Group 22"/>
          <p:cNvGrpSpPr/>
          <p:nvPr/>
        </p:nvGrpSpPr>
        <p:grpSpPr>
          <a:xfrm>
            <a:off x="684212" y="4372225"/>
            <a:ext cx="4510199" cy="2054459"/>
            <a:chOff x="405418" y="1188760"/>
            <a:chExt cx="4926994" cy="2054459"/>
          </a:xfrm>
        </p:grpSpPr>
        <p:sp>
          <p:nvSpPr>
            <p:cNvPr id="24" name="AutoShape 7"/>
            <p:cNvSpPr>
              <a:spLocks noChangeArrowheads="1"/>
            </p:cNvSpPr>
            <p:nvPr/>
          </p:nvSpPr>
          <p:spPr bwMode="auto">
            <a:xfrm>
              <a:off x="405418" y="1188760"/>
              <a:ext cx="4926994" cy="565622"/>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600"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EntityManager</a:t>
              </a:r>
            </a:p>
          </p:txBody>
        </p:sp>
        <p:sp>
          <p:nvSpPr>
            <p:cNvPr id="25" name="AutoShape 7"/>
            <p:cNvSpPr>
              <a:spLocks noChangeArrowheads="1"/>
            </p:cNvSpPr>
            <p:nvPr/>
          </p:nvSpPr>
          <p:spPr bwMode="auto">
            <a:xfrm>
              <a:off x="405418" y="1754383"/>
              <a:ext cx="4926994" cy="1488836"/>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getTransaction()</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find() / createQuery()</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persist()</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remove()</a:t>
              </a:r>
            </a:p>
          </p:txBody>
        </p:sp>
      </p:grpSp>
      <p:grpSp>
        <p:nvGrpSpPr>
          <p:cNvPr id="27" name="Group 26"/>
          <p:cNvGrpSpPr/>
          <p:nvPr/>
        </p:nvGrpSpPr>
        <p:grpSpPr>
          <a:xfrm>
            <a:off x="5857597" y="2232657"/>
            <a:ext cx="3428999" cy="2110743"/>
            <a:chOff x="405418" y="1188760"/>
            <a:chExt cx="4926994" cy="2110743"/>
          </a:xfrm>
        </p:grpSpPr>
        <p:sp>
          <p:nvSpPr>
            <p:cNvPr id="28" name="AutoShape 7"/>
            <p:cNvSpPr>
              <a:spLocks noChangeArrowheads="1"/>
            </p:cNvSpPr>
            <p:nvPr/>
          </p:nvSpPr>
          <p:spPr bwMode="auto">
            <a:xfrm>
              <a:off x="405418" y="1188760"/>
              <a:ext cx="4926994" cy="565622"/>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600"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Query</a:t>
              </a:r>
            </a:p>
          </p:txBody>
        </p:sp>
        <p:sp>
          <p:nvSpPr>
            <p:cNvPr id="29" name="AutoShape 7"/>
            <p:cNvSpPr>
              <a:spLocks noChangeArrowheads="1"/>
            </p:cNvSpPr>
            <p:nvPr/>
          </p:nvSpPr>
          <p:spPr bwMode="auto">
            <a:xfrm>
              <a:off x="405418" y="1754382"/>
              <a:ext cx="4926994" cy="1545121"/>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setParameter()</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getResultList()</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getSingleResult()</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executeUpdate()</a:t>
              </a:r>
            </a:p>
          </p:txBody>
        </p:sp>
      </p:grpSp>
      <p:grpSp>
        <p:nvGrpSpPr>
          <p:cNvPr id="31" name="Group 30"/>
          <p:cNvGrpSpPr/>
          <p:nvPr/>
        </p:nvGrpSpPr>
        <p:grpSpPr>
          <a:xfrm>
            <a:off x="5850600" y="4626709"/>
            <a:ext cx="3429000" cy="1799975"/>
            <a:chOff x="405418" y="1188760"/>
            <a:chExt cx="4926994" cy="1799975"/>
          </a:xfrm>
        </p:grpSpPr>
        <p:sp>
          <p:nvSpPr>
            <p:cNvPr id="32" name="AutoShape 7"/>
            <p:cNvSpPr>
              <a:spLocks noChangeArrowheads="1"/>
            </p:cNvSpPr>
            <p:nvPr/>
          </p:nvSpPr>
          <p:spPr bwMode="auto">
            <a:xfrm>
              <a:off x="405418" y="1188760"/>
              <a:ext cx="4926994" cy="565622"/>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600"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EntityTransaction</a:t>
              </a:r>
            </a:p>
          </p:txBody>
        </p:sp>
        <p:sp>
          <p:nvSpPr>
            <p:cNvPr id="33" name="AutoShape 7"/>
            <p:cNvSpPr>
              <a:spLocks noChangeArrowheads="1"/>
            </p:cNvSpPr>
            <p:nvPr/>
          </p:nvSpPr>
          <p:spPr bwMode="auto">
            <a:xfrm>
              <a:off x="405418" y="1754383"/>
              <a:ext cx="4926994" cy="1234352"/>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begin()</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commit()</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rollback()</a:t>
              </a:r>
            </a:p>
          </p:txBody>
        </p:sp>
      </p:grpSp>
      <p:sp>
        <p:nvSpPr>
          <p:cNvPr id="39" name="AutoShape 7"/>
          <p:cNvSpPr>
            <a:spLocks noChangeArrowheads="1"/>
          </p:cNvSpPr>
          <p:nvPr/>
        </p:nvSpPr>
        <p:spPr bwMode="auto">
          <a:xfrm>
            <a:off x="9918810" y="1188760"/>
            <a:ext cx="1585801" cy="774240"/>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JPA</a:t>
            </a:r>
          </a:p>
        </p:txBody>
      </p:sp>
      <p:sp>
        <p:nvSpPr>
          <p:cNvPr id="42" name="Up-Down Arrow 41"/>
          <p:cNvSpPr/>
          <p:nvPr/>
        </p:nvSpPr>
        <p:spPr>
          <a:xfrm>
            <a:off x="10517796" y="2016569"/>
            <a:ext cx="381000" cy="758875"/>
          </a:xfrm>
          <a:prstGeom prst="upDownArrow">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5" name="Right Arrow 44"/>
          <p:cNvSpPr/>
          <p:nvPr/>
        </p:nvSpPr>
        <p:spPr>
          <a:xfrm>
            <a:off x="9419300" y="3418439"/>
            <a:ext cx="400022"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2053" name="Group 2052"/>
          <p:cNvGrpSpPr/>
          <p:nvPr/>
        </p:nvGrpSpPr>
        <p:grpSpPr>
          <a:xfrm>
            <a:off x="9918810" y="2827894"/>
            <a:ext cx="1585802" cy="1942806"/>
            <a:chOff x="9980611" y="2856688"/>
            <a:chExt cx="1735392" cy="1942806"/>
          </a:xfrm>
        </p:grpSpPr>
        <p:grpSp>
          <p:nvGrpSpPr>
            <p:cNvPr id="36" name="Group 35"/>
            <p:cNvGrpSpPr/>
            <p:nvPr/>
          </p:nvGrpSpPr>
          <p:grpSpPr>
            <a:xfrm>
              <a:off x="9980611" y="2856688"/>
              <a:ext cx="1578973" cy="1777430"/>
              <a:chOff x="405418" y="1188760"/>
              <a:chExt cx="4926994" cy="1777430"/>
            </a:xfrm>
          </p:grpSpPr>
          <p:sp>
            <p:nvSpPr>
              <p:cNvPr id="37" name="AutoShape 7"/>
              <p:cNvSpPr>
                <a:spLocks noChangeArrowheads="1"/>
              </p:cNvSpPr>
              <p:nvPr/>
            </p:nvSpPr>
            <p:spPr bwMode="auto">
              <a:xfrm>
                <a:off x="405418" y="1188760"/>
                <a:ext cx="4926994" cy="565622"/>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Entity</a:t>
                </a:r>
              </a:p>
            </p:txBody>
          </p:sp>
          <p:sp>
            <p:nvSpPr>
              <p:cNvPr id="38" name="AutoShape 7"/>
              <p:cNvSpPr>
                <a:spLocks noChangeArrowheads="1"/>
              </p:cNvSpPr>
              <p:nvPr/>
            </p:nvSpPr>
            <p:spPr bwMode="auto">
              <a:xfrm>
                <a:off x="405418" y="1754383"/>
                <a:ext cx="4926994" cy="1211807"/>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id</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field1</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field2</a:t>
                </a:r>
              </a:p>
            </p:txBody>
          </p:sp>
        </p:grpSp>
        <p:grpSp>
          <p:nvGrpSpPr>
            <p:cNvPr id="52" name="Group 51"/>
            <p:cNvGrpSpPr/>
            <p:nvPr/>
          </p:nvGrpSpPr>
          <p:grpSpPr>
            <a:xfrm>
              <a:off x="10058435" y="2944240"/>
              <a:ext cx="1578973" cy="1777430"/>
              <a:chOff x="405418" y="1188760"/>
              <a:chExt cx="4926994" cy="1777430"/>
            </a:xfrm>
          </p:grpSpPr>
          <p:sp>
            <p:nvSpPr>
              <p:cNvPr id="53" name="AutoShape 7"/>
              <p:cNvSpPr>
                <a:spLocks noChangeArrowheads="1"/>
              </p:cNvSpPr>
              <p:nvPr/>
            </p:nvSpPr>
            <p:spPr bwMode="auto">
              <a:xfrm>
                <a:off x="405418" y="1188760"/>
                <a:ext cx="4926994" cy="565622"/>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Entity</a:t>
                </a:r>
              </a:p>
            </p:txBody>
          </p:sp>
          <p:sp>
            <p:nvSpPr>
              <p:cNvPr id="54" name="AutoShape 7"/>
              <p:cNvSpPr>
                <a:spLocks noChangeArrowheads="1"/>
              </p:cNvSpPr>
              <p:nvPr/>
            </p:nvSpPr>
            <p:spPr bwMode="auto">
              <a:xfrm>
                <a:off x="405418" y="1754383"/>
                <a:ext cx="4926994" cy="1211807"/>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id</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field1</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field2</a:t>
                </a:r>
              </a:p>
            </p:txBody>
          </p:sp>
        </p:grpSp>
        <p:grpSp>
          <p:nvGrpSpPr>
            <p:cNvPr id="55" name="Group 54"/>
            <p:cNvGrpSpPr/>
            <p:nvPr/>
          </p:nvGrpSpPr>
          <p:grpSpPr>
            <a:xfrm>
              <a:off x="10137030" y="3022064"/>
              <a:ext cx="1578973" cy="1777430"/>
              <a:chOff x="405418" y="1188760"/>
              <a:chExt cx="4926994" cy="1777430"/>
            </a:xfrm>
          </p:grpSpPr>
          <p:sp>
            <p:nvSpPr>
              <p:cNvPr id="56" name="AutoShape 7"/>
              <p:cNvSpPr>
                <a:spLocks noChangeArrowheads="1"/>
              </p:cNvSpPr>
              <p:nvPr/>
            </p:nvSpPr>
            <p:spPr bwMode="auto">
              <a:xfrm>
                <a:off x="405418" y="1188760"/>
                <a:ext cx="4926994" cy="565622"/>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Entity</a:t>
                </a:r>
              </a:p>
            </p:txBody>
          </p:sp>
          <p:sp>
            <p:nvSpPr>
              <p:cNvPr id="57" name="AutoShape 7"/>
              <p:cNvSpPr>
                <a:spLocks noChangeArrowheads="1"/>
              </p:cNvSpPr>
              <p:nvPr/>
            </p:nvSpPr>
            <p:spPr bwMode="auto">
              <a:xfrm>
                <a:off x="405418" y="1754383"/>
                <a:ext cx="4926994" cy="1211807"/>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id</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field1</a:t>
                </a:r>
              </a:p>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field2</a:t>
                </a:r>
              </a:p>
            </p:txBody>
          </p:sp>
        </p:grpSp>
      </p:grpSp>
      <p:pic>
        <p:nvPicPr>
          <p:cNvPr id="2052" name="Picture 2051"/>
          <p:cNvPicPr>
            <a:picLocks noChangeAspect="1"/>
          </p:cNvPicPr>
          <p:nvPr/>
        </p:nvPicPr>
        <p:blipFill>
          <a:blip r:embed="rId2"/>
          <a:stretch>
            <a:fillRect/>
          </a:stretch>
        </p:blipFill>
        <p:spPr>
          <a:xfrm>
            <a:off x="9918811" y="5243957"/>
            <a:ext cx="1585800" cy="1182727"/>
          </a:xfrm>
          <a:prstGeom prst="rect">
            <a:avLst/>
          </a:prstGeom>
        </p:spPr>
      </p:pic>
      <p:sp>
        <p:nvSpPr>
          <p:cNvPr id="60" name="Up-Down Arrow 59"/>
          <p:cNvSpPr/>
          <p:nvPr/>
        </p:nvSpPr>
        <p:spPr>
          <a:xfrm>
            <a:off x="10517796" y="4808807"/>
            <a:ext cx="381000" cy="758875"/>
          </a:xfrm>
          <a:prstGeom prst="upDownArrow">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55" name="Rectangle 2054"/>
          <p:cNvSpPr/>
          <p:nvPr/>
        </p:nvSpPr>
        <p:spPr>
          <a:xfrm>
            <a:off x="5850600" y="1194455"/>
            <a:ext cx="3429000" cy="768545"/>
          </a:xfrm>
          <a:prstGeom prst="rect">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200" b="1" noProof="1">
                <a:solidFill>
                  <a:srgbClr val="F7FFE7"/>
                </a:solidFill>
                <a:effectLst>
                  <a:outerShdw blurRad="38100" dist="38100" dir="2700000" algn="tl">
                    <a:srgbClr val="000000">
                      <a:alpha val="43137"/>
                    </a:srgbClr>
                  </a:outerShdw>
                </a:effectLst>
                <a:latin typeface="Consolas" panose="020B0609020204030204" pitchFamily="49" charset="0"/>
                <a:cs typeface="Consolas" pitchFamily="49" charset="0"/>
              </a:rPr>
              <a:t>import javax.persistence.*;</a:t>
            </a:r>
          </a:p>
        </p:txBody>
      </p:sp>
      <p:sp>
        <p:nvSpPr>
          <p:cNvPr id="2057" name="TextBox 2056"/>
          <p:cNvSpPr txBox="1"/>
          <p:nvPr/>
        </p:nvSpPr>
        <p:spPr>
          <a:xfrm>
            <a:off x="9312016" y="1314270"/>
            <a:ext cx="579005" cy="523220"/>
          </a:xfrm>
          <a:prstGeom prst="rect">
            <a:avLst/>
          </a:prstGeom>
          <a:noFill/>
        </p:spPr>
        <p:txBody>
          <a:bodyPr wrap="none" rtlCol="0">
            <a:spAutoFit/>
          </a:bodyPr>
          <a:lstStyle/>
          <a:p>
            <a:r>
              <a:rPr lang="bg-BG" sz="2800" b="1" dirty="0">
                <a:solidFill>
                  <a:schemeClr val="tx2">
                    <a:lumMod val="75000"/>
                  </a:schemeClr>
                </a:solidFill>
                <a:latin typeface="Consolas" panose="020B0609020204030204" pitchFamily="49" charset="0"/>
              </a:rPr>
              <a:t>==</a:t>
            </a:r>
            <a:endParaRPr lang="en-US" sz="2800" b="1" dirty="0">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163190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4" grpId="0" animBg="1"/>
      <p:bldP spid="22" grpId="0" animBg="1"/>
      <p:bldP spid="45" grpId="0" animBg="1"/>
      <p:bldP spid="2055" grpId="0" animBg="1"/>
      <p:bldP spid="20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spcBef>
                <a:spcPts val="1200"/>
              </a:spcBef>
              <a:buNone/>
            </a:pPr>
            <a:endParaRPr lang="en-US" sz="6000" b="1" dirty="0"/>
          </a:p>
          <a:p>
            <a:endParaRPr lang="en-US" dirty="0"/>
          </a:p>
        </p:txBody>
      </p:sp>
      <p:sp>
        <p:nvSpPr>
          <p:cNvPr id="4" name="Title 3"/>
          <p:cNvSpPr>
            <a:spLocks noGrp="1"/>
          </p:cNvSpPr>
          <p:nvPr>
            <p:ph type="title"/>
          </p:nvPr>
        </p:nvSpPr>
        <p:spPr>
          <a:xfrm>
            <a:off x="190413" y="40341"/>
            <a:ext cx="9577597" cy="1110780"/>
          </a:xfrm>
        </p:spPr>
        <p:txBody>
          <a:bodyPr/>
          <a:lstStyle/>
          <a:p>
            <a:r>
              <a:rPr lang="en-US" dirty="0" smtClean="0"/>
              <a:t>EJB Types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13042525"/>
              </p:ext>
            </p:extLst>
          </p:nvPr>
        </p:nvGraphicFramePr>
        <p:xfrm>
          <a:off x="455612" y="1151119"/>
          <a:ext cx="10515600" cy="4716280"/>
        </p:xfrm>
        <a:graphic>
          <a:graphicData uri="http://schemas.openxmlformats.org/drawingml/2006/table">
            <a:tbl>
              <a:tblPr firstRow="1" firstCol="1" bandRow="1">
                <a:tableStyleId>{5C22544A-7EE6-4342-B048-85BDC9FD1C3A}</a:tableStyleId>
              </a:tblPr>
              <a:tblGrid>
                <a:gridCol w="2611490"/>
                <a:gridCol w="7904110"/>
              </a:tblGrid>
              <a:tr h="650449">
                <a:tc>
                  <a:txBody>
                    <a:bodyPr/>
                    <a:lstStyle/>
                    <a:p>
                      <a:pPr marL="0" marR="0">
                        <a:lnSpc>
                          <a:spcPct val="107000"/>
                        </a:lnSpc>
                        <a:spcBef>
                          <a:spcPts val="0"/>
                        </a:spcBef>
                        <a:spcAft>
                          <a:spcPts val="1500"/>
                        </a:spcAft>
                      </a:pPr>
                      <a:r>
                        <a:rPr lang="en-US" sz="1050">
                          <a:effectLst/>
                        </a:rPr>
                        <a:t>Type</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76200" marR="76200" marT="76200" marB="76200"/>
                </a:tc>
                <a:tc>
                  <a:txBody>
                    <a:bodyPr/>
                    <a:lstStyle/>
                    <a:p>
                      <a:pPr marL="0" marR="0">
                        <a:lnSpc>
                          <a:spcPct val="107000"/>
                        </a:lnSpc>
                        <a:spcBef>
                          <a:spcPts val="0"/>
                        </a:spcBef>
                        <a:spcAft>
                          <a:spcPts val="1500"/>
                        </a:spcAft>
                      </a:pPr>
                      <a:r>
                        <a:rPr lang="en-US" sz="1050">
                          <a:effectLst/>
                        </a:rPr>
                        <a:t>Description</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76200" marR="76200" marT="76200" marB="76200"/>
                </a:tc>
              </a:tr>
              <a:tr h="1355277">
                <a:tc>
                  <a:txBody>
                    <a:bodyPr/>
                    <a:lstStyle/>
                    <a:p>
                      <a:pPr marL="0" marR="0">
                        <a:lnSpc>
                          <a:spcPct val="107000"/>
                        </a:lnSpc>
                        <a:spcBef>
                          <a:spcPts val="0"/>
                        </a:spcBef>
                        <a:spcAft>
                          <a:spcPts val="1500"/>
                        </a:spcAft>
                      </a:pPr>
                      <a:r>
                        <a:rPr lang="en-US" sz="1050">
                          <a:effectLst/>
                        </a:rPr>
                        <a:t>Session Bean</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76200" marR="76200" marT="76200" marB="76200"/>
                </a:tc>
                <a:tc>
                  <a:txBody>
                    <a:bodyPr/>
                    <a:lstStyle/>
                    <a:p>
                      <a:pPr marL="0" marR="0">
                        <a:lnSpc>
                          <a:spcPct val="107000"/>
                        </a:lnSpc>
                        <a:spcBef>
                          <a:spcPts val="0"/>
                        </a:spcBef>
                        <a:spcAft>
                          <a:spcPts val="1500"/>
                        </a:spcAft>
                      </a:pPr>
                      <a:r>
                        <a:rPr lang="en-US" sz="1050">
                          <a:effectLst/>
                        </a:rPr>
                        <a:t>Session bean stores data of a particular user for a single session. It can be </a:t>
                      </a:r>
                      <a:r>
                        <a:rPr lang="en-US" sz="1050" u="none" strike="noStrike">
                          <a:effectLst/>
                          <a:hlinkClick r:id="rId2"/>
                        </a:rPr>
                        <a:t>stateful</a:t>
                      </a:r>
                      <a:r>
                        <a:rPr lang="en-US" sz="1050">
                          <a:effectLst/>
                        </a:rPr>
                        <a:t> or </a:t>
                      </a:r>
                      <a:r>
                        <a:rPr lang="en-US" sz="1050" u="none" strike="noStrike">
                          <a:effectLst/>
                          <a:hlinkClick r:id="rId3"/>
                        </a:rPr>
                        <a:t>stateless</a:t>
                      </a:r>
                      <a:r>
                        <a:rPr lang="en-US" sz="1050">
                          <a:effectLst/>
                        </a:rPr>
                        <a:t>. It is less resource intensive as compared to entity beans. Session bean gets destroyed as soon as user session terminates.</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76200" marR="76200" marT="76200" marB="76200"/>
                </a:tc>
              </a:tr>
              <a:tr h="1355277">
                <a:tc>
                  <a:txBody>
                    <a:bodyPr/>
                    <a:lstStyle/>
                    <a:p>
                      <a:pPr marL="0" marR="0">
                        <a:lnSpc>
                          <a:spcPct val="107000"/>
                        </a:lnSpc>
                        <a:spcBef>
                          <a:spcPts val="0"/>
                        </a:spcBef>
                        <a:spcAft>
                          <a:spcPts val="1500"/>
                        </a:spcAft>
                      </a:pPr>
                      <a:r>
                        <a:rPr lang="en-US" sz="1050">
                          <a:effectLst/>
                        </a:rPr>
                        <a:t>Entity Bean</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76200" marR="76200" marT="76200" marB="76200"/>
                </a:tc>
                <a:tc>
                  <a:txBody>
                    <a:bodyPr/>
                    <a:lstStyle/>
                    <a:p>
                      <a:pPr marL="0" marR="0">
                        <a:lnSpc>
                          <a:spcPct val="107000"/>
                        </a:lnSpc>
                        <a:spcBef>
                          <a:spcPts val="0"/>
                        </a:spcBef>
                        <a:spcAft>
                          <a:spcPts val="1500"/>
                        </a:spcAft>
                      </a:pPr>
                      <a:r>
                        <a:rPr lang="en-US" sz="1050" u="none" strike="noStrike">
                          <a:effectLst/>
                          <a:hlinkClick r:id="rId4"/>
                        </a:rPr>
                        <a:t>Entity beans</a:t>
                      </a:r>
                      <a:r>
                        <a:rPr lang="en-US" sz="1050">
                          <a:effectLst/>
                        </a:rPr>
                        <a:t> represents persistent data storage. User data can be saved to database via entity beans and later on can be retrived from the database in the entity bean.</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76200" marR="76200" marT="76200" marB="76200"/>
                </a:tc>
              </a:tr>
              <a:tr h="1355277">
                <a:tc>
                  <a:txBody>
                    <a:bodyPr/>
                    <a:lstStyle/>
                    <a:p>
                      <a:pPr marL="0" marR="0">
                        <a:lnSpc>
                          <a:spcPct val="107000"/>
                        </a:lnSpc>
                        <a:spcBef>
                          <a:spcPts val="0"/>
                        </a:spcBef>
                        <a:spcAft>
                          <a:spcPts val="1500"/>
                        </a:spcAft>
                      </a:pPr>
                      <a:r>
                        <a:rPr lang="en-US" sz="1050">
                          <a:effectLst/>
                        </a:rPr>
                        <a:t>Message Driven Bean</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76200" marR="76200" marT="76200" marB="76200"/>
                </a:tc>
                <a:tc>
                  <a:txBody>
                    <a:bodyPr/>
                    <a:lstStyle/>
                    <a:p>
                      <a:pPr marL="0" marR="0">
                        <a:lnSpc>
                          <a:spcPct val="107000"/>
                        </a:lnSpc>
                        <a:spcBef>
                          <a:spcPts val="0"/>
                        </a:spcBef>
                        <a:spcAft>
                          <a:spcPts val="1500"/>
                        </a:spcAft>
                      </a:pPr>
                      <a:r>
                        <a:rPr lang="en-US" sz="1050" u="none" strike="noStrike" dirty="0">
                          <a:effectLst/>
                          <a:hlinkClick r:id="rId5"/>
                        </a:rPr>
                        <a:t>Message driven beans</a:t>
                      </a:r>
                      <a:r>
                        <a:rPr lang="en-US" sz="1050" dirty="0">
                          <a:effectLst/>
                        </a:rPr>
                        <a:t> are used in context of JMS (Java Messaging Service). Message Driven Beans can consumes JMS messages from external entities and act accordingly.</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76200" marR="76200" marT="76200" marB="76200"/>
                </a:tc>
              </a:tr>
            </a:tbl>
          </a:graphicData>
        </a:graphic>
      </p:graphicFrame>
    </p:spTree>
    <p:extLst>
      <p:ext uri="{BB962C8B-B14F-4D97-AF65-F5344CB8AC3E}">
        <p14:creationId xmlns:p14="http://schemas.microsoft.com/office/powerpoint/2010/main" val="308196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60</a:t>
            </a:fld>
            <a:endParaRPr lang="en-US" dirty="0"/>
          </a:p>
        </p:txBody>
      </p:sp>
      <p:sp>
        <p:nvSpPr>
          <p:cNvPr id="3" name="Content Placeholder 2"/>
          <p:cNvSpPr>
            <a:spLocks noGrp="1"/>
          </p:cNvSpPr>
          <p:nvPr>
            <p:ph idx="1"/>
          </p:nvPr>
        </p:nvSpPr>
        <p:spPr>
          <a:xfrm>
            <a:off x="190413" y="990600"/>
            <a:ext cx="11804822" cy="5570355"/>
          </a:xfrm>
        </p:spPr>
        <p:txBody>
          <a:bodyPr/>
          <a:lstStyle/>
          <a:p>
            <a:r>
              <a:rPr lang="en-US" dirty="0" smtClean="0"/>
              <a:t>Create the JPA configuration file to connect to </a:t>
            </a:r>
            <a:r>
              <a:rPr lang="en-US" b="1" noProof="1" smtClean="0">
                <a:solidFill>
                  <a:schemeClr val="tx2">
                    <a:lumMod val="75000"/>
                  </a:schemeClr>
                </a:solidFill>
                <a:latin typeface="Consolas" panose="020B0609020204030204" pitchFamily="49" charset="0"/>
              </a:rPr>
              <a:t>blog_db</a:t>
            </a:r>
            <a:endParaRPr lang="en-US" b="1" noProof="1">
              <a:solidFill>
                <a:schemeClr val="tx2">
                  <a:lumMod val="75000"/>
                </a:schemeClr>
              </a:solidFill>
              <a:latin typeface="Consolas" panose="020B0609020204030204" pitchFamily="49" charset="0"/>
            </a:endParaRPr>
          </a:p>
        </p:txBody>
      </p:sp>
      <p:sp>
        <p:nvSpPr>
          <p:cNvPr id="4" name="Title 3"/>
          <p:cNvSpPr>
            <a:spLocks noGrp="1"/>
          </p:cNvSpPr>
          <p:nvPr>
            <p:ph type="title"/>
          </p:nvPr>
        </p:nvSpPr>
        <p:spPr/>
        <p:txBody>
          <a:bodyPr/>
          <a:lstStyle/>
          <a:p>
            <a:r>
              <a:rPr lang="en-US" dirty="0"/>
              <a:t>The JPA Configuration: persistence.xml</a:t>
            </a:r>
          </a:p>
        </p:txBody>
      </p:sp>
      <p:grpSp>
        <p:nvGrpSpPr>
          <p:cNvPr id="7" name="Group 6"/>
          <p:cNvGrpSpPr/>
          <p:nvPr/>
        </p:nvGrpSpPr>
        <p:grpSpPr>
          <a:xfrm>
            <a:off x="531816" y="1828800"/>
            <a:ext cx="11125196" cy="4507352"/>
            <a:chOff x="760416" y="1708782"/>
            <a:chExt cx="10667996" cy="4507352"/>
          </a:xfrm>
        </p:grpSpPr>
        <p:sp>
          <p:nvSpPr>
            <p:cNvPr id="5" name="Text Placeholder 5"/>
            <p:cNvSpPr txBox="1">
              <a:spLocks/>
            </p:cNvSpPr>
            <p:nvPr/>
          </p:nvSpPr>
          <p:spPr>
            <a:xfrm>
              <a:off x="760416" y="2254298"/>
              <a:ext cx="10667996" cy="396183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&lt;persistence xmlns="http://xmlns.jcp.org/xml/ns/persistence" version="2.1"&gt;</a:t>
              </a:r>
            </a:p>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&lt;persistence-unit name="blog-db"&gt;</a:t>
              </a:r>
            </a:p>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&lt;properties&gt;</a:t>
              </a:r>
            </a:p>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&lt;property name="javax.persistence.jdbc.driver" value="com.mysql.cj.jdbc.Driver" /&gt;</a:t>
              </a:r>
            </a:p>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&lt;property name="javax.persistence.jdbc.url" value="</a:t>
              </a:r>
              <a:r>
                <a:rPr lang="en-US" sz="1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jdbc:mysql://localhost/blog_db</a:t>
              </a: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/&gt;</a:t>
              </a:r>
            </a:p>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&lt;property name="javax.persistence.jdbc.user" value="root" /&gt;</a:t>
              </a:r>
            </a:p>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&lt;property name="javax.persistence.jdbc.password" value="" /&gt;</a:t>
              </a:r>
            </a:p>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&lt;property name="hibernate.connection.characterEncoding" value="utf-8" /&gt;</a:t>
              </a:r>
            </a:p>
            <a:p>
              <a:pPr marL="0" lvl="1" indent="0">
                <a:lnSpc>
                  <a:spcPct val="100000"/>
                </a:lnSpc>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&lt;property name="hibernate.show_sql" value="false" /&gt;</a:t>
              </a:r>
            </a:p>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&lt;property name="hibernate.format_sql" value="true" /&gt;</a:t>
              </a:r>
            </a:p>
            <a:p>
              <a:pPr marL="0" lvl="1" indent="0">
                <a:lnSpc>
                  <a:spcPct val="100000"/>
                </a:lnSpc>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&lt;property name="hibernate.hbm2ddl.auto" value="</a:t>
              </a:r>
              <a:r>
                <a:rPr lang="en-US" sz="1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create</a:t>
              </a: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/&gt;</a:t>
              </a:r>
            </a:p>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&lt;/properties&gt;</a:t>
              </a:r>
            </a:p>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&lt;/persistence-unit&gt;</a:t>
              </a:r>
            </a:p>
            <a:p>
              <a:pPr marL="0" lvl="1" indent="0">
                <a:lnSpc>
                  <a:spcPct val="100000"/>
                </a:lnSpc>
                <a:spcBef>
                  <a:spcPts val="0"/>
                </a:spcBef>
                <a:spcAft>
                  <a:spcPts val="0"/>
                </a:spcAft>
                <a:buClr>
                  <a:srgbClr val="F2B254"/>
                </a:buClr>
                <a:buSzPct val="100000"/>
                <a:buNone/>
              </a:pPr>
              <a:r>
                <a:rPr lang="en-US" sz="1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&lt;/persistence&gt;</a:t>
              </a:r>
            </a:p>
          </p:txBody>
        </p:sp>
        <p:sp>
          <p:nvSpPr>
            <p:cNvPr id="9" name="Text Placeholder 5"/>
            <p:cNvSpPr txBox="1">
              <a:spLocks/>
            </p:cNvSpPr>
            <p:nvPr/>
          </p:nvSpPr>
          <p:spPr>
            <a:xfrm>
              <a:off x="760416" y="1708782"/>
              <a:ext cx="106679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resources\META-INF\persistence.xml</a:t>
              </a:r>
            </a:p>
          </p:txBody>
        </p:sp>
      </p:grpSp>
      <p:sp>
        <p:nvSpPr>
          <p:cNvPr id="10" name="AutoShape 7"/>
          <p:cNvSpPr>
            <a:spLocks noChangeArrowheads="1"/>
          </p:cNvSpPr>
          <p:nvPr/>
        </p:nvSpPr>
        <p:spPr bwMode="auto">
          <a:xfrm>
            <a:off x="8959407" y="4588440"/>
            <a:ext cx="2597311" cy="902669"/>
          </a:xfrm>
          <a:prstGeom prst="wedgeRoundRectCallout">
            <a:avLst>
              <a:gd name="adj1" fmla="val 20893"/>
              <a:gd name="adj2" fmla="val -136804"/>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Configure the DB connection string</a:t>
            </a:r>
          </a:p>
        </p:txBody>
      </p:sp>
      <p:sp>
        <p:nvSpPr>
          <p:cNvPr id="11" name="AutoShape 7"/>
          <p:cNvSpPr>
            <a:spLocks noChangeArrowheads="1"/>
          </p:cNvSpPr>
          <p:nvPr/>
        </p:nvSpPr>
        <p:spPr bwMode="auto">
          <a:xfrm>
            <a:off x="6475412" y="5684872"/>
            <a:ext cx="3468688" cy="483180"/>
          </a:xfrm>
          <a:prstGeom prst="wedgeRoundRectCallout">
            <a:avLst>
              <a:gd name="adj1" fmla="val -28746"/>
              <a:gd name="adj2" fmla="val -96539"/>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Use "</a:t>
            </a:r>
            <a:r>
              <a:rPr lang="en-US" b="1" noProof="1">
                <a:solidFill>
                  <a:schemeClr val="tx2">
                    <a:lumMod val="75000"/>
                  </a:schemeClr>
                </a:solidFill>
                <a:effectLst>
                  <a:outerShdw blurRad="38100" dist="38100" dir="2700000" algn="tl">
                    <a:srgbClr val="000000">
                      <a:alpha val="43137"/>
                    </a:srgbClr>
                  </a:outerShdw>
                </a:effectLst>
                <a:cs typeface="Consolas" pitchFamily="49" charset="0"/>
              </a:rPr>
              <a:t>create</a:t>
            </a:r>
            <a:r>
              <a:rPr lang="en-US" b="1" noProof="1">
                <a:solidFill>
                  <a:srgbClr val="F7FFE7"/>
                </a:solidFill>
                <a:effectLst>
                  <a:outerShdw blurRad="38100" dist="38100" dir="2700000" algn="tl">
                    <a:srgbClr val="000000">
                      <a:alpha val="43137"/>
                    </a:srgbClr>
                  </a:outerShdw>
                </a:effectLst>
                <a:cs typeface="Consolas" pitchFamily="49" charset="0"/>
              </a:rPr>
              <a:t>" or "</a:t>
            </a:r>
            <a:r>
              <a:rPr lang="en-US" b="1" noProof="1">
                <a:solidFill>
                  <a:schemeClr val="tx2">
                    <a:lumMod val="75000"/>
                  </a:schemeClr>
                </a:solidFill>
                <a:effectLst>
                  <a:outerShdw blurRad="38100" dist="38100" dir="2700000" algn="tl">
                    <a:srgbClr val="000000">
                      <a:alpha val="43137"/>
                    </a:srgbClr>
                  </a:outerShdw>
                </a:effectLst>
                <a:cs typeface="Consolas" pitchFamily="49" charset="0"/>
              </a:rPr>
              <a:t>update</a:t>
            </a:r>
            <a:r>
              <a:rPr lang="en-US" b="1" noProof="1">
                <a:solidFill>
                  <a:srgbClr val="F7FFE7"/>
                </a:solidFill>
                <a:effectLst>
                  <a:outerShdw blurRad="38100" dist="38100" dir="2700000" algn="tl">
                    <a:srgbClr val="000000">
                      <a:alpha val="43137"/>
                    </a:srgbClr>
                  </a:outerShdw>
                </a:effectLst>
                <a:cs typeface="Consolas" pitchFamily="49" charset="0"/>
              </a:rPr>
              <a:t>"</a:t>
            </a:r>
          </a:p>
        </p:txBody>
      </p:sp>
    </p:spTree>
    <p:extLst>
      <p:ext uri="{BB962C8B-B14F-4D97-AF65-F5344CB8AC3E}">
        <p14:creationId xmlns:p14="http://schemas.microsoft.com/office/powerpoint/2010/main" val="400833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61</a:t>
            </a:fld>
            <a:endParaRPr lang="en-US" dirty="0"/>
          </a:p>
        </p:txBody>
      </p:sp>
      <p:sp>
        <p:nvSpPr>
          <p:cNvPr id="3" name="Content Placeholder 2"/>
          <p:cNvSpPr>
            <a:spLocks noGrp="1"/>
          </p:cNvSpPr>
          <p:nvPr>
            <p:ph idx="1"/>
          </p:nvPr>
        </p:nvSpPr>
        <p:spPr>
          <a:xfrm>
            <a:off x="190413" y="990600"/>
            <a:ext cx="11804822" cy="5570355"/>
          </a:xfrm>
        </p:spPr>
        <p:txBody>
          <a:bodyPr/>
          <a:lstStyle/>
          <a:p>
            <a:r>
              <a:rPr lang="en-US" dirty="0" smtClean="0"/>
              <a:t>Create the JPA configuration file to connect to </a:t>
            </a:r>
            <a:r>
              <a:rPr lang="en-US" b="1" noProof="1" smtClean="0">
                <a:solidFill>
                  <a:schemeClr val="tx2">
                    <a:lumMod val="75000"/>
                  </a:schemeClr>
                </a:solidFill>
                <a:latin typeface="Consolas" panose="020B0609020204030204" pitchFamily="49" charset="0"/>
              </a:rPr>
              <a:t>blog_db</a:t>
            </a:r>
            <a:endParaRPr lang="en-US" b="1" noProof="1">
              <a:solidFill>
                <a:schemeClr val="tx2">
                  <a:lumMod val="75000"/>
                </a:schemeClr>
              </a:solidFill>
              <a:latin typeface="Consolas" panose="020B0609020204030204" pitchFamily="49" charset="0"/>
            </a:endParaRPr>
          </a:p>
        </p:txBody>
      </p:sp>
      <p:sp>
        <p:nvSpPr>
          <p:cNvPr id="4" name="Title 3"/>
          <p:cNvSpPr>
            <a:spLocks noGrp="1"/>
          </p:cNvSpPr>
          <p:nvPr>
            <p:ph type="title"/>
          </p:nvPr>
        </p:nvSpPr>
        <p:spPr/>
        <p:txBody>
          <a:bodyPr/>
          <a:lstStyle/>
          <a:p>
            <a:r>
              <a:rPr lang="en-US" dirty="0"/>
              <a:t>The JPA Configuration: persistence.xml</a:t>
            </a:r>
          </a:p>
        </p:txBody>
      </p:sp>
      <p:grpSp>
        <p:nvGrpSpPr>
          <p:cNvPr id="7" name="Group 6"/>
          <p:cNvGrpSpPr/>
          <p:nvPr/>
        </p:nvGrpSpPr>
        <p:grpSpPr>
          <a:xfrm>
            <a:off x="531816" y="1828800"/>
            <a:ext cx="11463418" cy="4384241"/>
            <a:chOff x="760416" y="1708782"/>
            <a:chExt cx="10992318" cy="4384241"/>
          </a:xfrm>
        </p:grpSpPr>
        <p:sp>
          <p:nvSpPr>
            <p:cNvPr id="5" name="Text Placeholder 5"/>
            <p:cNvSpPr txBox="1">
              <a:spLocks/>
            </p:cNvSpPr>
            <p:nvPr/>
          </p:nvSpPr>
          <p:spPr>
            <a:xfrm>
              <a:off x="760416" y="2254298"/>
              <a:ext cx="10992318" cy="383872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&lt;persistence &gt;</a:t>
              </a:r>
            </a:p>
            <a:p>
              <a:pPr marL="0" lvl="1" indent="0">
                <a:lnSpc>
                  <a:spcPct val="100000"/>
                </a:lnSpc>
                <a:spcBef>
                  <a:spcPts val="0"/>
                </a:spcBef>
                <a:spcAft>
                  <a:spcPts val="0"/>
                </a:spcAft>
                <a:buClr>
                  <a:srgbClr val="F2B254"/>
                </a:buClr>
                <a:buSzPct val="100000"/>
                <a:buNone/>
              </a:pP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&lt;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persistence-unit </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name</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1600" b="1" noProof="1" smtClean="0">
                  <a:solidFill>
                    <a:schemeClr val="tx2">
                      <a:lumMod val="75000"/>
                    </a:schemeClr>
                  </a:solidFill>
                  <a:latin typeface="Consolas" panose="020B0609020204030204" pitchFamily="49" charset="0"/>
                </a:rPr>
                <a:t>blog_db</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"&gt;</a:t>
              </a: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&lt;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jta-data-source&gt;java</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1600" b="1" noProof="1" smtClean="0">
                  <a:solidFill>
                    <a:schemeClr val="tx2">
                      <a:lumMod val="75000"/>
                    </a:schemeClr>
                  </a:solidFill>
                  <a:latin typeface="Consolas" panose="020B0609020204030204" pitchFamily="49" charset="0"/>
                </a:rPr>
                <a:t>blog_db</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&lt;/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jta-data-source&gt;</a:t>
              </a:r>
            </a:p>
            <a:p>
              <a:pPr marL="0" lvl="1" indent="0">
                <a:lnSpc>
                  <a:spcPct val="100000"/>
                </a:lnSpc>
                <a:spcBef>
                  <a:spcPts val="0"/>
                </a:spcBef>
                <a:spcAft>
                  <a:spcPts val="0"/>
                </a:spcAft>
                <a:buClr>
                  <a:srgbClr val="F2B254"/>
                </a:buClr>
                <a:buSzPct val="100000"/>
                <a:buNone/>
              </a:pP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&lt;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properties&gt;</a:t>
              </a:r>
            </a:p>
            <a:p>
              <a:pPr marL="0" lvl="1" indent="0">
                <a:lnSpc>
                  <a:spcPct val="100000"/>
                </a:lnSpc>
                <a:spcBef>
                  <a:spcPts val="0"/>
                </a:spcBef>
                <a:spcAft>
                  <a:spcPts val="0"/>
                </a:spcAft>
                <a:buClr>
                  <a:srgbClr val="F2B254"/>
                </a:buClr>
                <a:buSzPct val="100000"/>
                <a:buNone/>
              </a:pP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&lt;property </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name="jboss.entity.manager.jndi.name" value="java:/CRMTaryaDS" /&gt;</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&lt;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property name</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jboss.entity.manager.factory.jndi.name“  value</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="java:/Manager1Factory" /&gt;</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&lt;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property name="hibernate.dialect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value</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="org.hibernate.dialect.MySQL5InnoDBDialect" /&gt;</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&lt;property name="hibernate.show_sql" value="true" /&gt;</a:t>
              </a:r>
            </a:p>
            <a:p>
              <a:pPr marL="0" lvl="1" indent="0">
                <a:lnSpc>
                  <a:spcPct val="100000"/>
                </a:lnSpc>
                <a:spcBef>
                  <a:spcPts val="0"/>
                </a:spcBef>
                <a:spcAft>
                  <a:spcPts val="0"/>
                </a:spcAft>
                <a:buClr>
                  <a:srgbClr val="F2B254"/>
                </a:buClr>
                <a:buSzPct val="100000"/>
                <a:buNone/>
              </a:pP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&lt;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property name="hibernate.hbm2ddl.auto" value="update" /&gt;		</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&lt;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property name="org.hibernate.envers.versionsTableSuffix" value="_V" /&gt;</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&lt;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property name="org.hibernate.envers.revisionFieldName" value="ver_rev" /&gt;</a:t>
              </a:r>
            </a:p>
            <a:p>
              <a:pPr marL="0" lvl="1" indent="0">
                <a:lnSpc>
                  <a:spcPct val="100000"/>
                </a:lnSpc>
                <a:spcBef>
                  <a:spcPts val="0"/>
                </a:spcBef>
                <a:spcAft>
                  <a:spcPts val="0"/>
                </a:spcAft>
                <a:buClr>
                  <a:srgbClr val="F2B254"/>
                </a:buClr>
                <a:buSzPct val="100000"/>
                <a:buNone/>
              </a:pP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&lt;/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properties&gt;</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&lt;/</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persistence-unit&gt;	</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&lt;/persistence&gt;</a:t>
              </a: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Text Placeholder 5"/>
            <p:cNvSpPr txBox="1">
              <a:spLocks/>
            </p:cNvSpPr>
            <p:nvPr/>
          </p:nvSpPr>
          <p:spPr>
            <a:xfrm>
              <a:off x="760416" y="1708782"/>
              <a:ext cx="10992318"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resources\META-INF\persistence.xml</a:t>
              </a:r>
            </a:p>
          </p:txBody>
        </p:sp>
      </p:grpSp>
    </p:spTree>
    <p:extLst>
      <p:ext uri="{BB962C8B-B14F-4D97-AF65-F5344CB8AC3E}">
        <p14:creationId xmlns:p14="http://schemas.microsoft.com/office/powerpoint/2010/main" val="26624819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62</a:t>
            </a:fld>
            <a:endParaRPr lang="en-US" dirty="0"/>
          </a:p>
        </p:txBody>
      </p:sp>
      <p:sp>
        <p:nvSpPr>
          <p:cNvPr id="4" name="Title 3"/>
          <p:cNvSpPr>
            <a:spLocks noGrp="1"/>
          </p:cNvSpPr>
          <p:nvPr>
            <p:ph type="title"/>
          </p:nvPr>
        </p:nvSpPr>
        <p:spPr/>
        <p:txBody>
          <a:bodyPr/>
          <a:lstStyle/>
          <a:p>
            <a:r>
              <a:rPr lang="en-US" dirty="0"/>
              <a:t>Java Persistence Query Language</a:t>
            </a:r>
            <a:endParaRPr lang="en-US" dirty="0"/>
          </a:p>
        </p:txBody>
      </p:sp>
      <p:sp>
        <p:nvSpPr>
          <p:cNvPr id="10" name="Content Placeholder 6"/>
          <p:cNvSpPr>
            <a:spLocks noGrp="1"/>
          </p:cNvSpPr>
          <p:nvPr>
            <p:ph idx="1"/>
          </p:nvPr>
        </p:nvSpPr>
        <p:spPr>
          <a:xfrm>
            <a:off x="190413" y="1151121"/>
            <a:ext cx="11804822" cy="5570355"/>
          </a:xfrm>
        </p:spPr>
        <p:txBody>
          <a:bodyPr>
            <a:noAutofit/>
          </a:bodyPr>
          <a:lstStyle/>
          <a:p>
            <a:r>
              <a:rPr lang="en-US" sz="3600" dirty="0" smtClean="0"/>
              <a:t>Defines </a:t>
            </a:r>
            <a:r>
              <a:rPr lang="en-US" sz="3600" dirty="0"/>
              <a:t>queries for entities and their persistent state</a:t>
            </a:r>
            <a:r>
              <a:rPr lang="en-US" sz="3600" dirty="0" smtClean="0"/>
              <a:t>.</a:t>
            </a:r>
          </a:p>
          <a:p>
            <a:endParaRPr lang="en-US" sz="3600" dirty="0"/>
          </a:p>
          <a:p>
            <a:r>
              <a:rPr lang="en-US" sz="3600" dirty="0"/>
              <a:t>The query language allows you to write portable queries that work regardless of the underlying data store</a:t>
            </a:r>
            <a:r>
              <a:rPr lang="en-US" sz="3600" dirty="0" smtClean="0"/>
              <a:t>.</a:t>
            </a:r>
          </a:p>
          <a:p>
            <a:endParaRPr lang="en-US" sz="3600" dirty="0"/>
          </a:p>
          <a:p>
            <a:r>
              <a:rPr lang="en-US" sz="3600" dirty="0" smtClean="0"/>
              <a:t>The </a:t>
            </a:r>
            <a:r>
              <a:rPr lang="en-US" sz="3600" dirty="0"/>
              <a:t>query language uses an SQL-like syntax to select objects or values based on entity abstract schema types and relationships among them.</a:t>
            </a:r>
            <a:endParaRPr lang="en-US" sz="3600" dirty="0"/>
          </a:p>
        </p:txBody>
      </p:sp>
    </p:spTree>
    <p:extLst>
      <p:ext uri="{BB962C8B-B14F-4D97-AF65-F5344CB8AC3E}">
        <p14:creationId xmlns:p14="http://schemas.microsoft.com/office/powerpoint/2010/main" val="5728283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63</a:t>
            </a:fld>
            <a:endParaRPr lang="en-US" dirty="0"/>
          </a:p>
        </p:txBody>
      </p:sp>
      <p:sp>
        <p:nvSpPr>
          <p:cNvPr id="4" name="Title 3"/>
          <p:cNvSpPr>
            <a:spLocks noGrp="1"/>
          </p:cNvSpPr>
          <p:nvPr>
            <p:ph type="title"/>
          </p:nvPr>
        </p:nvSpPr>
        <p:spPr/>
        <p:txBody>
          <a:bodyPr>
            <a:normAutofit fontScale="90000"/>
          </a:bodyPr>
          <a:lstStyle/>
          <a:p>
            <a:r>
              <a:rPr lang="en-US" dirty="0"/>
              <a:t>Creating Queries Using the Java Persistence Query </a:t>
            </a:r>
            <a:r>
              <a:rPr lang="en-US" dirty="0" smtClean="0"/>
              <a:t>Language</a:t>
            </a:r>
            <a:endParaRPr lang="en-US" dirty="0"/>
          </a:p>
        </p:txBody>
      </p:sp>
      <p:sp>
        <p:nvSpPr>
          <p:cNvPr id="6" name="Text Placeholder 5"/>
          <p:cNvSpPr txBox="1">
            <a:spLocks/>
          </p:cNvSpPr>
          <p:nvPr/>
        </p:nvSpPr>
        <p:spPr>
          <a:xfrm>
            <a:off x="303212" y="1180938"/>
            <a:ext cx="11125196" cy="251528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List findWithName(String name) {</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return em.createQuery(</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"SELECT c FROM Customer c WHERE c.name LIKE :custName")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.setParameter("custName", name)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.setMaxResults(10)</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.getResultList();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Text Placeholder 5"/>
          <p:cNvSpPr txBox="1">
            <a:spLocks/>
          </p:cNvSpPr>
          <p:nvPr/>
        </p:nvSpPr>
        <p:spPr>
          <a:xfrm>
            <a:off x="303212" y="3890830"/>
            <a:ext cx="11125196" cy="285384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@NamedQuery(</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name="findAllCustomersWithName",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query="SELECT c FROM Customer c WHERE c.name LIKE :custName"</a:t>
            </a:r>
          </a:p>
          <a:p>
            <a:pPr marL="0" lvl="1" indent="0">
              <a:lnSpc>
                <a:spcPct val="100000"/>
              </a:lnSpc>
              <a:spcBef>
                <a:spcPts val="0"/>
              </a:spcBef>
              <a:spcAft>
                <a:spcPts val="0"/>
              </a:spcAft>
              <a:buClr>
                <a:srgbClr val="F2B254"/>
              </a:buClr>
              <a:buSzPct val="100000"/>
              <a:buNone/>
            </a:pP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customers = em.createNamedQuery("findAllCustomersWithName")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.setParameter("custName", "Smith")</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.getResultList();</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70479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64</a:t>
            </a:fld>
            <a:endParaRPr lang="en-US" dirty="0"/>
          </a:p>
        </p:txBody>
      </p:sp>
      <p:sp>
        <p:nvSpPr>
          <p:cNvPr id="4" name="Title 3"/>
          <p:cNvSpPr>
            <a:spLocks noGrp="1"/>
          </p:cNvSpPr>
          <p:nvPr>
            <p:ph type="title"/>
          </p:nvPr>
        </p:nvSpPr>
        <p:spPr/>
        <p:txBody>
          <a:bodyPr>
            <a:normAutofit/>
          </a:bodyPr>
          <a:lstStyle/>
          <a:p>
            <a:r>
              <a:rPr lang="en-US" dirty="0" smtClean="0"/>
              <a:t>Parameters in queries</a:t>
            </a:r>
            <a:endParaRPr lang="en-US" dirty="0"/>
          </a:p>
        </p:txBody>
      </p:sp>
      <p:sp>
        <p:nvSpPr>
          <p:cNvPr id="6" name="Text Placeholder 5"/>
          <p:cNvSpPr txBox="1">
            <a:spLocks/>
          </p:cNvSpPr>
          <p:nvPr/>
        </p:nvSpPr>
        <p:spPr>
          <a:xfrm>
            <a:off x="303212" y="1180938"/>
            <a:ext cx="11125196" cy="285384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smtClean="0">
                <a:solidFill>
                  <a:srgbClr val="00B050"/>
                </a:solidFill>
                <a:effectLst>
                  <a:outerShdw blurRad="38100" dist="38100" dir="2700000" algn="tl">
                    <a:srgbClr val="000000">
                      <a:alpha val="43137"/>
                    </a:srgbClr>
                  </a:outerShdw>
                </a:effectLst>
                <a:latin typeface="Consolas" pitchFamily="49" charset="0"/>
                <a:cs typeface="Consolas" pitchFamily="49" charset="0"/>
              </a:rPr>
              <a:t>//named parameter</a:t>
            </a:r>
          </a:p>
          <a:p>
            <a:pPr marL="0" lvl="1" indent="0">
              <a:lnSpc>
                <a:spcPct val="100000"/>
              </a:lnSpc>
              <a:spcBef>
                <a:spcPts val="0"/>
              </a:spcBef>
              <a:spcAft>
                <a:spcPts val="0"/>
              </a:spcAft>
              <a:buClr>
                <a:srgbClr val="F2B254"/>
              </a:buClr>
              <a:buSzPct val="100000"/>
              <a:buNone/>
            </a:pP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public </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List findWithName(String name) {</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return em.createQuery(</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"SELECT c FROM Customer c WHERE c.name LIKE :custName")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.setParameter("custName", name)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.setMaxResults(10)</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.getResultList();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Text Placeholder 5"/>
          <p:cNvSpPr txBox="1">
            <a:spLocks/>
          </p:cNvSpPr>
          <p:nvPr/>
        </p:nvSpPr>
        <p:spPr>
          <a:xfrm>
            <a:off x="303212" y="4191000"/>
            <a:ext cx="11125196" cy="251528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smtClean="0">
                <a:solidFill>
                  <a:srgbClr val="00B050"/>
                </a:solidFill>
                <a:effectLst>
                  <a:outerShdw blurRad="38100" dist="38100" dir="2700000" algn="tl">
                    <a:srgbClr val="000000">
                      <a:alpha val="43137"/>
                    </a:srgbClr>
                  </a:outerShdw>
                </a:effectLst>
                <a:latin typeface="Consolas" pitchFamily="49" charset="0"/>
                <a:cs typeface="Consolas" pitchFamily="49" charset="0"/>
              </a:rPr>
              <a:t>//positional parameter</a:t>
            </a:r>
          </a:p>
          <a:p>
            <a:pPr marL="0" lvl="1" indent="0">
              <a:lnSpc>
                <a:spcPct val="100000"/>
              </a:lnSpc>
              <a:spcBef>
                <a:spcPts val="0"/>
              </a:spcBef>
              <a:spcAft>
                <a:spcPts val="0"/>
              </a:spcAft>
              <a:buClr>
                <a:srgbClr val="F2B254"/>
              </a:buClr>
              <a:buSzPct val="100000"/>
              <a:buNone/>
            </a:pP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public </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List findWithName(String name) {</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return em.createQuery(</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“SELECT c FROM Customer c WHERE c.name LIKE ?1”)</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.setParameter(1, name)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.getResultList();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14118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65</a:t>
            </a:fld>
            <a:endParaRPr lang="en-US" dirty="0"/>
          </a:p>
        </p:txBody>
      </p:sp>
      <p:sp>
        <p:nvSpPr>
          <p:cNvPr id="4" name="Title 3"/>
          <p:cNvSpPr>
            <a:spLocks noGrp="1"/>
          </p:cNvSpPr>
          <p:nvPr>
            <p:ph type="title"/>
          </p:nvPr>
        </p:nvSpPr>
        <p:spPr/>
        <p:txBody>
          <a:bodyPr>
            <a:normAutofit/>
          </a:bodyPr>
          <a:lstStyle/>
          <a:p>
            <a:r>
              <a:rPr lang="en-US" dirty="0" smtClean="0"/>
              <a:t>Using constructors in queries</a:t>
            </a:r>
            <a:endParaRPr lang="en-US" dirty="0"/>
          </a:p>
        </p:txBody>
      </p:sp>
      <p:sp>
        <p:nvSpPr>
          <p:cNvPr id="6" name="Text Placeholder 5"/>
          <p:cNvSpPr txBox="1">
            <a:spLocks/>
          </p:cNvSpPr>
          <p:nvPr/>
        </p:nvSpPr>
        <p:spPr>
          <a:xfrm>
            <a:off x="406498" y="1752600"/>
            <a:ext cx="11125196" cy="359250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t>Query q = </a:t>
            </a:r>
            <a:r>
              <a:rPr lang="en-US" sz="2800" dirty="0" err="1"/>
              <a:t>entityManager.createQuery</a:t>
            </a:r>
            <a:r>
              <a:rPr lang="en-US" sz="2800" dirty="0" smtClean="0"/>
              <a:t>(</a:t>
            </a:r>
          </a:p>
          <a:p>
            <a:r>
              <a:rPr lang="en-US" sz="2800" dirty="0"/>
              <a:t>	</a:t>
            </a:r>
            <a:r>
              <a:rPr lang="en-US" sz="2800" dirty="0" smtClean="0"/>
              <a:t>"</a:t>
            </a:r>
            <a:r>
              <a:rPr lang="en-US" sz="2800" dirty="0"/>
              <a:t>select </a:t>
            </a:r>
            <a:r>
              <a:rPr lang="en-US" sz="2800" dirty="0">
                <a:solidFill>
                  <a:schemeClr val="tx2">
                    <a:lumMod val="75000"/>
                  </a:schemeClr>
                </a:solidFill>
              </a:rPr>
              <a:t>new </a:t>
            </a:r>
            <a:r>
              <a:rPr lang="en-US" sz="2800" dirty="0" smtClean="0">
                <a:solidFill>
                  <a:schemeClr val="tx2">
                    <a:lumMod val="75000"/>
                  </a:schemeClr>
                </a:solidFill>
              </a:rPr>
              <a:t>	</a:t>
            </a:r>
            <a:r>
              <a:rPr lang="en-US" sz="2800" dirty="0" err="1" smtClean="0">
                <a:solidFill>
                  <a:schemeClr val="tx2">
                    <a:lumMod val="75000"/>
                  </a:schemeClr>
                </a:solidFill>
              </a:rPr>
              <a:t>UserModel</a:t>
            </a:r>
            <a:r>
              <a:rPr lang="en-US" sz="2800" dirty="0" smtClean="0"/>
              <a:t>(model.id</a:t>
            </a:r>
            <a:r>
              <a:rPr lang="en-US" sz="2800" dirty="0"/>
              <a:t>, </a:t>
            </a:r>
            <a:r>
              <a:rPr lang="en-US" sz="2800" dirty="0" err="1"/>
              <a:t>model.firstName</a:t>
            </a:r>
            <a:r>
              <a:rPr lang="en-US" sz="2800" dirty="0"/>
              <a:t>, </a:t>
            </a:r>
            <a:r>
              <a:rPr lang="en-US" sz="2800" dirty="0" smtClean="0"/>
              <a:t>	</a:t>
            </a:r>
            <a:r>
              <a:rPr lang="en-US" sz="2800" dirty="0" err="1" smtClean="0"/>
              <a:t>model.lastName</a:t>
            </a:r>
            <a:r>
              <a:rPr lang="en-US" sz="2800" dirty="0"/>
              <a:t>)  </a:t>
            </a:r>
            <a:r>
              <a:rPr lang="en-US" sz="2800" dirty="0" smtClean="0"/>
              <a:t>	</a:t>
            </a:r>
          </a:p>
          <a:p>
            <a:r>
              <a:rPr lang="en-US" sz="2800" dirty="0"/>
              <a:t>	</a:t>
            </a:r>
            <a:r>
              <a:rPr lang="en-US" sz="2800" dirty="0" smtClean="0"/>
              <a:t>from </a:t>
            </a:r>
            <a:r>
              <a:rPr lang="en-US" sz="2800" dirty="0" err="1" smtClean="0"/>
              <a:t>UserModel</a:t>
            </a:r>
            <a:r>
              <a:rPr lang="en-US" sz="2800" dirty="0" smtClean="0"/>
              <a:t> </a:t>
            </a:r>
            <a:r>
              <a:rPr lang="en-US" sz="2800" dirty="0"/>
              <a:t>model </a:t>
            </a:r>
            <a:endParaRPr lang="en-US" sz="2800" dirty="0" smtClean="0"/>
          </a:p>
          <a:p>
            <a:r>
              <a:rPr lang="en-US" sz="2800" dirty="0" smtClean="0"/>
              <a:t>	where </a:t>
            </a:r>
            <a:r>
              <a:rPr lang="en-US" sz="2800" dirty="0"/>
              <a:t>model.id = </a:t>
            </a:r>
            <a:r>
              <a:rPr lang="en-US" sz="2800" dirty="0" smtClean="0"/>
              <a:t>:id");</a:t>
            </a:r>
          </a:p>
          <a:p>
            <a:endParaRPr lang="en-US" sz="2800" dirty="0" smtClean="0"/>
          </a:p>
          <a:p>
            <a:r>
              <a:rPr lang="en-US" sz="2800" dirty="0" err="1"/>
              <a:t>q.setParameter</a:t>
            </a:r>
            <a:r>
              <a:rPr lang="en-US" sz="2800" dirty="0"/>
              <a:t>("bid", </a:t>
            </a:r>
            <a:r>
              <a:rPr lang="en-US" sz="2800" dirty="0" smtClean="0"/>
              <a:t>5);</a:t>
            </a:r>
            <a:endParaRPr lang="en-US" sz="2800" dirty="0"/>
          </a:p>
          <a:p>
            <a:r>
              <a:rPr lang="en-US" sz="2800" dirty="0" err="1" smtClean="0"/>
              <a:t>UserModel</a:t>
            </a:r>
            <a:r>
              <a:rPr lang="en-US" sz="2800" dirty="0" smtClean="0"/>
              <a:t> user </a:t>
            </a:r>
            <a:r>
              <a:rPr lang="en-US" sz="2800" dirty="0"/>
              <a:t>= </a:t>
            </a:r>
            <a:r>
              <a:rPr lang="en-US" sz="2800" dirty="0" smtClean="0"/>
              <a:t>(</a:t>
            </a:r>
            <a:r>
              <a:rPr lang="en-US" sz="2800" dirty="0" err="1" smtClean="0"/>
              <a:t>UserModel</a:t>
            </a:r>
            <a:r>
              <a:rPr lang="en-US" sz="2800" dirty="0"/>
              <a:t>) </a:t>
            </a:r>
            <a:r>
              <a:rPr lang="en-US" sz="2800" dirty="0" err="1"/>
              <a:t>q.getSingleResult</a:t>
            </a:r>
            <a:r>
              <a:rPr lang="en-US" sz="2800" dirty="0"/>
              <a:t>();</a:t>
            </a:r>
          </a:p>
        </p:txBody>
      </p:sp>
    </p:spTree>
    <p:extLst>
      <p:ext uri="{BB962C8B-B14F-4D97-AF65-F5344CB8AC3E}">
        <p14:creationId xmlns:p14="http://schemas.microsoft.com/office/powerpoint/2010/main" val="1807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66</a:t>
            </a:fld>
            <a:endParaRPr lang="en-US" dirty="0"/>
          </a:p>
        </p:txBody>
      </p:sp>
      <p:sp>
        <p:nvSpPr>
          <p:cNvPr id="4" name="Title 3"/>
          <p:cNvSpPr>
            <a:spLocks noGrp="1"/>
          </p:cNvSpPr>
          <p:nvPr>
            <p:ph type="title"/>
          </p:nvPr>
        </p:nvSpPr>
        <p:spPr/>
        <p:txBody>
          <a:bodyPr/>
          <a:lstStyle/>
          <a:p>
            <a:r>
              <a:rPr lang="en-US" dirty="0"/>
              <a:t>Create New User</a:t>
            </a:r>
          </a:p>
        </p:txBody>
      </p:sp>
      <p:sp>
        <p:nvSpPr>
          <p:cNvPr id="6" name="Text Placeholder 5"/>
          <p:cNvSpPr txBox="1">
            <a:spLocks/>
          </p:cNvSpPr>
          <p:nvPr/>
        </p:nvSpPr>
        <p:spPr>
          <a:xfrm>
            <a:off x="531816" y="1219200"/>
            <a:ext cx="11125196" cy="522372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EntityManagerFactory emf = Persistence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createEntityManagerFactory</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blog-db</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EntityManager em = emf.</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createEntityManager()</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try {</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 newUser = </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User()</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newUser.setUsername("pesho");</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getTransaction().begin()</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persist(newUser)</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getTransaction().commit()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System.out.println("Created new user #" + newUser.getId());</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finally {</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close()</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emf.</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close()</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4" name="AutoShape 7"/>
          <p:cNvSpPr>
            <a:spLocks noChangeArrowheads="1"/>
          </p:cNvSpPr>
          <p:nvPr/>
        </p:nvSpPr>
        <p:spPr bwMode="auto">
          <a:xfrm>
            <a:off x="8553311" y="1524000"/>
            <a:ext cx="3205604" cy="993248"/>
          </a:xfrm>
          <a:prstGeom prst="wedgeRoundRectCallout">
            <a:avLst>
              <a:gd name="adj1" fmla="val -65741"/>
              <a:gd name="adj2" fmla="val -21189"/>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Persistence unit from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persistence.xml</a:t>
            </a:r>
          </a:p>
        </p:txBody>
      </p:sp>
      <p:sp>
        <p:nvSpPr>
          <p:cNvPr id="19" name="AutoShape 7"/>
          <p:cNvSpPr>
            <a:spLocks noChangeArrowheads="1"/>
          </p:cNvSpPr>
          <p:nvPr/>
        </p:nvSpPr>
        <p:spPr bwMode="auto">
          <a:xfrm>
            <a:off x="6460172" y="2750125"/>
            <a:ext cx="4562804" cy="612248"/>
          </a:xfrm>
          <a:prstGeom prst="wedgeRoundRectCallout">
            <a:avLst>
              <a:gd name="adj1" fmla="val -65900"/>
              <a:gd name="adj2" fmla="val 65394"/>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Using a </a:t>
            </a:r>
            <a:r>
              <a:rPr lang="en-US" b="1" noProof="1">
                <a:solidFill>
                  <a:schemeClr val="tx2">
                    <a:lumMod val="75000"/>
                  </a:schemeClr>
                </a:solidFill>
                <a:effectLst>
                  <a:outerShdw blurRad="38100" dist="38100" dir="2700000" algn="tl">
                    <a:srgbClr val="000000">
                      <a:alpha val="43137"/>
                    </a:srgbClr>
                  </a:outerShdw>
                </a:effectLst>
                <a:cs typeface="Consolas" pitchFamily="49" charset="0"/>
              </a:rPr>
              <a:t>transaction</a:t>
            </a:r>
            <a:r>
              <a:rPr lang="en-US" b="1" noProof="1">
                <a:solidFill>
                  <a:srgbClr val="F7FFE7"/>
                </a:solidFill>
                <a:effectLst>
                  <a:outerShdw blurRad="38100" dist="38100" dir="2700000" algn="tl">
                    <a:srgbClr val="000000">
                      <a:alpha val="43137"/>
                    </a:srgbClr>
                  </a:outerShdw>
                </a:effectLst>
                <a:cs typeface="Consolas" pitchFamily="49" charset="0"/>
              </a:rPr>
              <a:t> is obligatory!</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20" name="AutoShape 7"/>
          <p:cNvSpPr>
            <a:spLocks noChangeArrowheads="1"/>
          </p:cNvSpPr>
          <p:nvPr/>
        </p:nvSpPr>
        <p:spPr bwMode="auto">
          <a:xfrm>
            <a:off x="3884612" y="5181600"/>
            <a:ext cx="3429000" cy="993248"/>
          </a:xfrm>
          <a:prstGeom prst="wedgeRoundRectCallout">
            <a:avLst>
              <a:gd name="adj1" fmla="val -65603"/>
              <a:gd name="adj2" fmla="val -15312"/>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Always </a:t>
            </a:r>
            <a:r>
              <a:rPr lang="en-US" b="1" noProof="1">
                <a:solidFill>
                  <a:schemeClr val="tx2">
                    <a:lumMod val="75000"/>
                  </a:schemeClr>
                </a:solidFill>
                <a:effectLst>
                  <a:outerShdw blurRad="38100" dist="38100" dir="2700000" algn="tl">
                    <a:srgbClr val="000000">
                      <a:alpha val="43137"/>
                    </a:srgbClr>
                  </a:outerShdw>
                </a:effectLst>
                <a:cs typeface="Consolas" pitchFamily="49" charset="0"/>
              </a:rPr>
              <a:t>close</a:t>
            </a:r>
            <a:r>
              <a:rPr lang="en-US" b="1" noProof="1">
                <a:solidFill>
                  <a:srgbClr val="F7FFE7"/>
                </a:solidFill>
                <a:effectLst>
                  <a:outerShdw blurRad="38100" dist="38100" dir="2700000" algn="tl">
                    <a:srgbClr val="000000">
                      <a:alpha val="43137"/>
                    </a:srgbClr>
                  </a:outerShdw>
                </a:effectLst>
                <a:cs typeface="Consolas" pitchFamily="49" charset="0"/>
              </a:rPr>
              <a:t> the Entity Manager + Factory</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21" name="AutoShape 7"/>
          <p:cNvSpPr>
            <a:spLocks noChangeArrowheads="1"/>
          </p:cNvSpPr>
          <p:nvPr/>
        </p:nvSpPr>
        <p:spPr bwMode="auto">
          <a:xfrm>
            <a:off x="6018212" y="3571827"/>
            <a:ext cx="5486400" cy="612248"/>
          </a:xfrm>
          <a:prstGeom prst="wedgeRoundRectCallout">
            <a:avLst>
              <a:gd name="adj1" fmla="val -75105"/>
              <a:gd name="adj2" fmla="val -10373"/>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persist()</a:t>
            </a:r>
            <a:r>
              <a:rPr lang="en-US" b="1" noProof="1">
                <a:solidFill>
                  <a:srgbClr val="F7FFE7"/>
                </a:solidFill>
                <a:effectLst>
                  <a:outerShdw blurRad="38100" dist="38100" dir="2700000" algn="tl">
                    <a:srgbClr val="000000">
                      <a:alpha val="43137"/>
                    </a:srgbClr>
                  </a:outerShdw>
                </a:effectLst>
                <a:cs typeface="Consolas" pitchFamily="49" charset="0"/>
              </a:rPr>
              <a:t> will execute an SQL INSERT</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71944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4" end="1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67</a:t>
            </a:fld>
            <a:endParaRPr lang="en-US" dirty="0"/>
          </a:p>
        </p:txBody>
      </p:sp>
      <p:sp>
        <p:nvSpPr>
          <p:cNvPr id="4" name="Title 3"/>
          <p:cNvSpPr>
            <a:spLocks noGrp="1"/>
          </p:cNvSpPr>
          <p:nvPr>
            <p:ph type="title"/>
          </p:nvPr>
        </p:nvSpPr>
        <p:spPr/>
        <p:txBody>
          <a:bodyPr/>
          <a:lstStyle/>
          <a:p>
            <a:r>
              <a:rPr lang="en-US" dirty="0"/>
              <a:t>Create New User + Several Posts</a:t>
            </a:r>
          </a:p>
        </p:txBody>
      </p:sp>
      <p:sp>
        <p:nvSpPr>
          <p:cNvPr id="6" name="Text Placeholder 5"/>
          <p:cNvSpPr txBox="1">
            <a:spLocks/>
          </p:cNvSpPr>
          <p:nvPr/>
        </p:nvSpPr>
        <p:spPr>
          <a:xfrm>
            <a:off x="531816" y="1082040"/>
            <a:ext cx="11125196" cy="545455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a:t>
            </a:r>
            <a:r>
              <a:rPr lang="en-US" sz="21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getTransaction().begin()</a:t>
            </a: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120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 newUser = new User();</a:t>
            </a:r>
          </a:p>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newUser.setUsername("pesho" + new Date().getTime());</a:t>
            </a:r>
          </a:p>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newUser.setPasswordHash("pass12345"); newUser.setFullName("P.Petrov</a:t>
            </a:r>
            <a:r>
              <a:rPr lang="bg-BG"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a:t>
            </a:r>
            <a:r>
              <a:rPr lang="en-US" sz="21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persist</a:t>
            </a: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(newUser);</a:t>
            </a:r>
          </a:p>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System.out.println("Created new user #" + newUser.getId());</a:t>
            </a:r>
          </a:p>
          <a:p>
            <a:pPr marL="0" lvl="1" indent="0">
              <a:lnSpc>
                <a:spcPct val="100000"/>
              </a:lnSpc>
              <a:spcBef>
                <a:spcPts val="120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(int i = 1; i &lt;= 10; i++) {</a:t>
            </a:r>
          </a:p>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 newPost = new Post();</a:t>
            </a:r>
          </a:p>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newPost.setTitle("Post Title " + i);</a:t>
            </a:r>
          </a:p>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newPost.setBody("&lt;p&gt;Body" + i + "&lt;/p&gt;");</a:t>
            </a:r>
          </a:p>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newPost.setAuthor(newUser);</a:t>
            </a:r>
          </a:p>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a:t>
            </a:r>
            <a:r>
              <a:rPr lang="en-US" sz="21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persist</a:t>
            </a: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(newPost);</a:t>
            </a:r>
          </a:p>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System.out.println("Created new post #" + newPost.getId());</a:t>
            </a:r>
          </a:p>
          <a:p>
            <a:pPr marL="0" lvl="1" indent="0">
              <a:lnSpc>
                <a:spcPct val="100000"/>
              </a:lnSpc>
              <a:spcBef>
                <a:spcPts val="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1200"/>
              </a:spcBef>
              <a:spcAft>
                <a:spcPts val="0"/>
              </a:spcAft>
              <a:buClr>
                <a:srgbClr val="F2B254"/>
              </a:buClr>
              <a:buSzPct val="100000"/>
              <a:buNone/>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a:t>
            </a:r>
            <a:r>
              <a:rPr lang="en-US" sz="21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getTransaction().commit()</a:t>
            </a: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39183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68</a:t>
            </a:fld>
            <a:endParaRPr lang="en-US" dirty="0"/>
          </a:p>
        </p:txBody>
      </p:sp>
      <p:sp>
        <p:nvSpPr>
          <p:cNvPr id="4" name="Title 3"/>
          <p:cNvSpPr>
            <a:spLocks noGrp="1"/>
          </p:cNvSpPr>
          <p:nvPr>
            <p:ph type="title"/>
          </p:nvPr>
        </p:nvSpPr>
        <p:spPr/>
        <p:txBody>
          <a:bodyPr/>
          <a:lstStyle/>
          <a:p>
            <a:r>
              <a:rPr lang="en-US" dirty="0"/>
              <a:t>Query Data: List All Posts</a:t>
            </a:r>
          </a:p>
        </p:txBody>
      </p:sp>
      <p:sp>
        <p:nvSpPr>
          <p:cNvPr id="5" name="Text Placeholder 5"/>
          <p:cNvSpPr txBox="1">
            <a:spLocks/>
          </p:cNvSpPr>
          <p:nvPr/>
        </p:nvSpPr>
        <p:spPr>
          <a:xfrm>
            <a:off x="999174" y="1564034"/>
            <a:ext cx="10200638" cy="47620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Query allPostsQuerySlow = em.createQuery(</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 </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 p");</a:t>
            </a:r>
          </a:p>
          <a:p>
            <a:pPr marL="0" lvl="1" indent="0">
              <a:lnSpc>
                <a:spcPct val="100000"/>
              </a:lnSpc>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Query allPostsQuery = em.</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createQuery</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 </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 p </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JOIN FETCH </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p.author");</a:t>
            </a:r>
          </a:p>
          <a:p>
            <a:pPr marL="0" lvl="1" indent="0">
              <a:lnSpc>
                <a:spcPct val="100000"/>
              </a:lnSpc>
              <a:spcBef>
                <a:spcPts val="120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List&lt;Post&gt; posts =</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allPostsQuery.</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getResultList()</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120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(Post post : posts) {</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System.out.println(post);</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 name="AutoShape 7"/>
          <p:cNvSpPr>
            <a:spLocks noChangeArrowheads="1"/>
          </p:cNvSpPr>
          <p:nvPr/>
        </p:nvSpPr>
        <p:spPr bwMode="auto">
          <a:xfrm>
            <a:off x="8151812" y="3810000"/>
            <a:ext cx="2757389" cy="1295400"/>
          </a:xfrm>
          <a:prstGeom prst="wedgeRoundRectCallout">
            <a:avLst>
              <a:gd name="adj1" fmla="val -69352"/>
              <a:gd name="adj2" fmla="val -65654"/>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Use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JOIN FETCH </a:t>
            </a:r>
            <a:r>
              <a:rPr lang="en-US" b="1" noProof="1">
                <a:solidFill>
                  <a:srgbClr val="F7FFE7"/>
                </a:solidFill>
                <a:effectLst>
                  <a:outerShdw blurRad="38100" dist="38100" dir="2700000" algn="tl">
                    <a:srgbClr val="000000">
                      <a:alpha val="43137"/>
                    </a:srgbClr>
                  </a:outerShdw>
                </a:effectLst>
                <a:cs typeface="Consolas" pitchFamily="49" charset="0"/>
              </a:rPr>
              <a:t>to avoid the "N+1 query problem"</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92832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69</a:t>
            </a:fld>
            <a:endParaRPr lang="en-US" dirty="0"/>
          </a:p>
        </p:txBody>
      </p:sp>
      <p:sp>
        <p:nvSpPr>
          <p:cNvPr id="4" name="Title 3"/>
          <p:cNvSpPr>
            <a:spLocks noGrp="1"/>
          </p:cNvSpPr>
          <p:nvPr>
            <p:ph type="title"/>
          </p:nvPr>
        </p:nvSpPr>
        <p:spPr/>
        <p:txBody>
          <a:bodyPr/>
          <a:lstStyle/>
          <a:p>
            <a:r>
              <a:rPr lang="en-US" dirty="0"/>
              <a:t>Query Data: Posts by Username</a:t>
            </a:r>
          </a:p>
        </p:txBody>
      </p:sp>
      <p:sp>
        <p:nvSpPr>
          <p:cNvPr id="5" name="Text Placeholder 5"/>
          <p:cNvSpPr txBox="1">
            <a:spLocks/>
          </p:cNvSpPr>
          <p:nvPr/>
        </p:nvSpPr>
        <p:spPr>
          <a:xfrm>
            <a:off x="999174" y="1508431"/>
            <a:ext cx="10200638" cy="460816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Query peshoPosts =</a:t>
            </a:r>
          </a:p>
          <a:p>
            <a:pPr marL="0" lvl="1" indent="0">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em.createQuery(</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 p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JOIN FETCH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p.author " +</a:t>
            </a:r>
          </a:p>
          <a:p>
            <a:pPr marL="0" lvl="1" indent="0">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WHERE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p.author.username " +</a:t>
            </a:r>
          </a:p>
          <a:p>
            <a:pPr marL="0" lvl="1" indent="0">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LIKE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CONCAT(</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:username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a:p>
            <a:pPr marL="0" lvl="1" indent="0">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.setParameter("</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username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pesho</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180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List&lt;Post&gt; posts = peshoPosts.</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getResultList()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180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(Post post : posts) {</a:t>
            </a:r>
          </a:p>
          <a:p>
            <a:pPr marL="0" lvl="1" indent="0">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System.out.println(post);</a:t>
            </a:r>
          </a:p>
          <a:p>
            <a:pPr marL="0" lvl="1" indent="0">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9" name="AutoShape 7"/>
          <p:cNvSpPr>
            <a:spLocks noChangeArrowheads="1"/>
          </p:cNvSpPr>
          <p:nvPr/>
        </p:nvSpPr>
        <p:spPr bwMode="auto">
          <a:xfrm>
            <a:off x="5942012" y="1259840"/>
            <a:ext cx="3200400" cy="914400"/>
          </a:xfrm>
          <a:prstGeom prst="wedgeRoundRectCallout">
            <a:avLst>
              <a:gd name="adj1" fmla="val -64053"/>
              <a:gd name="adj2" fmla="val 6357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Fetch the post </a:t>
            </a:r>
            <a:r>
              <a:rPr lang="en-US" b="1" noProof="1">
                <a:solidFill>
                  <a:schemeClr val="tx2">
                    <a:lumMod val="75000"/>
                  </a:schemeClr>
                </a:solidFill>
                <a:effectLst>
                  <a:outerShdw blurRad="38100" dist="38100" dir="2700000" algn="tl">
                    <a:srgbClr val="000000">
                      <a:alpha val="43137"/>
                    </a:srgbClr>
                  </a:outerShdw>
                </a:effectLst>
                <a:cs typeface="Consolas" pitchFamily="49" charset="0"/>
              </a:rPr>
              <a:t>author</a:t>
            </a:r>
            <a:r>
              <a:rPr lang="en-US" b="1" noProof="1">
                <a:solidFill>
                  <a:srgbClr val="F7FFE7"/>
                </a:solidFill>
                <a:effectLst>
                  <a:outerShdw blurRad="38100" dist="38100" dir="2700000" algn="tl">
                    <a:srgbClr val="000000">
                      <a:alpha val="43137"/>
                    </a:srgbClr>
                  </a:outerShdw>
                </a:effectLst>
                <a:cs typeface="Consolas" pitchFamily="49" charset="0"/>
              </a:rPr>
              <a:t> alogn with the </a:t>
            </a:r>
            <a:r>
              <a:rPr lang="en-US" b="1" noProof="1">
                <a:solidFill>
                  <a:schemeClr val="tx2">
                    <a:lumMod val="75000"/>
                  </a:schemeClr>
                </a:solidFill>
                <a:effectLst>
                  <a:outerShdw blurRad="38100" dist="38100" dir="2700000" algn="tl">
                    <a:srgbClr val="000000">
                      <a:alpha val="43137"/>
                    </a:srgbClr>
                  </a:outerShdw>
                </a:effectLst>
                <a:cs typeface="Consolas" pitchFamily="49" charset="0"/>
              </a:rPr>
              <a:t>post</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10" name="AutoShape 7"/>
          <p:cNvSpPr>
            <a:spLocks noChangeArrowheads="1"/>
          </p:cNvSpPr>
          <p:nvPr/>
        </p:nvSpPr>
        <p:spPr bwMode="auto">
          <a:xfrm>
            <a:off x="8339772" y="3007659"/>
            <a:ext cx="2590800" cy="878541"/>
          </a:xfrm>
          <a:prstGeom prst="wedgeRoundRectCallout">
            <a:avLst>
              <a:gd name="adj1" fmla="val -66014"/>
              <a:gd name="adj2" fmla="val 39291"/>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a:solidFill>
                  <a:srgbClr val="F7FFE7"/>
                </a:solidFill>
                <a:effectLst>
                  <a:outerShdw blurRad="38100" dist="38100" dir="2700000" algn="tl">
                    <a:srgbClr val="000000">
                      <a:alpha val="43137"/>
                    </a:srgbClr>
                  </a:outerShdw>
                </a:effectLst>
                <a:cs typeface="Consolas" pitchFamily="49" charset="0"/>
              </a:rPr>
              <a:t>Bind a parameter</a:t>
            </a:r>
          </a:p>
          <a:p>
            <a:pPr algn="ctr" eaLnBrk="0" hangingPunct="0">
              <a:buClr>
                <a:schemeClr val="accent5">
                  <a:lumMod val="40000"/>
                  <a:lumOff val="60000"/>
                </a:schemeClr>
              </a:buClr>
              <a:buSzPct val="70000"/>
            </a:pP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:username</a:t>
            </a:r>
          </a:p>
        </p:txBody>
      </p:sp>
    </p:spTree>
    <p:extLst>
      <p:ext uri="{BB962C8B-B14F-4D97-AF65-F5344CB8AC3E}">
        <p14:creationId xmlns:p14="http://schemas.microsoft.com/office/powerpoint/2010/main" val="63314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3" name="Content Placeholder 2"/>
          <p:cNvSpPr>
            <a:spLocks noGrp="1"/>
          </p:cNvSpPr>
          <p:nvPr>
            <p:ph idx="1"/>
          </p:nvPr>
        </p:nvSpPr>
        <p:spPr>
          <a:xfrm>
            <a:off x="190413" y="1151121"/>
            <a:ext cx="11804822" cy="5373881"/>
          </a:xfrm>
        </p:spPr>
        <p:txBody>
          <a:bodyPr>
            <a:normAutofit fontScale="62500" lnSpcReduction="20000"/>
          </a:bodyPr>
          <a:lstStyle/>
          <a:p>
            <a:pPr marL="0" indent="0" algn="ctr">
              <a:buNone/>
            </a:pPr>
            <a:endParaRPr lang="bg-BG" b="1" dirty="0"/>
          </a:p>
          <a:p>
            <a:r>
              <a:rPr lang="en-US" sz="6000" dirty="0"/>
              <a:t>A </a:t>
            </a:r>
            <a:r>
              <a:rPr lang="en-US" sz="6000" b="1" dirty="0">
                <a:solidFill>
                  <a:schemeClr val="tx2">
                    <a:lumMod val="75000"/>
                  </a:schemeClr>
                </a:solidFill>
              </a:rPr>
              <a:t>session bean</a:t>
            </a:r>
            <a:r>
              <a:rPr lang="en-US" sz="6000" dirty="0"/>
              <a:t> encapsulates business logic that can be </a:t>
            </a:r>
            <a:r>
              <a:rPr lang="en-US" sz="6000" dirty="0">
                <a:solidFill>
                  <a:schemeClr val="tx2">
                    <a:lumMod val="75000"/>
                  </a:schemeClr>
                </a:solidFill>
              </a:rPr>
              <a:t>invoked programmatically by a client over local, remote, or web service client views</a:t>
            </a:r>
            <a:r>
              <a:rPr lang="en-US" sz="6000" dirty="0"/>
              <a:t>. To access an application that is deployed on the server, the client invokes the session bean’s methods. The session bean </a:t>
            </a:r>
            <a:r>
              <a:rPr lang="en-US" sz="6000" dirty="0">
                <a:solidFill>
                  <a:schemeClr val="tx2">
                    <a:lumMod val="75000"/>
                  </a:schemeClr>
                </a:solidFill>
              </a:rPr>
              <a:t>performs work </a:t>
            </a:r>
            <a:r>
              <a:rPr lang="en-US" sz="6000" dirty="0"/>
              <a:t>for its client, </a:t>
            </a:r>
            <a:r>
              <a:rPr lang="en-US" sz="6000" dirty="0">
                <a:solidFill>
                  <a:schemeClr val="tx2">
                    <a:lumMod val="75000"/>
                  </a:schemeClr>
                </a:solidFill>
              </a:rPr>
              <a:t>shielding it from complexity </a:t>
            </a:r>
            <a:r>
              <a:rPr lang="en-US" sz="6000" dirty="0"/>
              <a:t>by executing business </a:t>
            </a:r>
            <a:r>
              <a:rPr lang="en-US" sz="6000" dirty="0">
                <a:solidFill>
                  <a:schemeClr val="tx2">
                    <a:lumMod val="75000"/>
                  </a:schemeClr>
                </a:solidFill>
              </a:rPr>
              <a:t>tasks inside the server</a:t>
            </a:r>
            <a:r>
              <a:rPr lang="en-US" sz="6000" dirty="0"/>
              <a:t>.</a:t>
            </a:r>
          </a:p>
          <a:p>
            <a:r>
              <a:rPr lang="en-US" sz="6000" dirty="0"/>
              <a:t>A session bean is </a:t>
            </a:r>
            <a:r>
              <a:rPr lang="en-US" sz="6000" dirty="0">
                <a:solidFill>
                  <a:schemeClr val="tx2">
                    <a:lumMod val="75000"/>
                  </a:schemeClr>
                </a:solidFill>
              </a:rPr>
              <a:t>not</a:t>
            </a:r>
            <a:r>
              <a:rPr lang="en-US" sz="6000" dirty="0"/>
              <a:t> persistent. (That is, its data is not saved to a database.)</a:t>
            </a:r>
          </a:p>
          <a:p>
            <a:pPr marL="0" indent="0" algn="ctr">
              <a:spcBef>
                <a:spcPts val="1200"/>
              </a:spcBef>
              <a:buNone/>
            </a:pPr>
            <a:endParaRPr lang="en-US" sz="6000" b="1" dirty="0"/>
          </a:p>
          <a:p>
            <a:endParaRPr lang="en-US" dirty="0"/>
          </a:p>
        </p:txBody>
      </p:sp>
      <p:sp>
        <p:nvSpPr>
          <p:cNvPr id="4" name="Title 3"/>
          <p:cNvSpPr>
            <a:spLocks noGrp="1"/>
          </p:cNvSpPr>
          <p:nvPr>
            <p:ph type="title"/>
          </p:nvPr>
        </p:nvSpPr>
        <p:spPr>
          <a:xfrm>
            <a:off x="190413" y="40341"/>
            <a:ext cx="9577597" cy="1110780"/>
          </a:xfrm>
        </p:spPr>
        <p:txBody>
          <a:bodyPr>
            <a:normAutofit/>
          </a:bodyPr>
          <a:lstStyle/>
          <a:p>
            <a:r>
              <a:rPr lang="en-US" dirty="0"/>
              <a:t>What Is a Session Bean</a:t>
            </a:r>
            <a:r>
              <a:rPr lang="en-US" dirty="0" smtClean="0"/>
              <a:t>?</a:t>
            </a:r>
            <a:endParaRPr lang="en-US" dirty="0"/>
          </a:p>
        </p:txBody>
      </p:sp>
    </p:spTree>
    <p:extLst>
      <p:ext uri="{BB962C8B-B14F-4D97-AF65-F5344CB8AC3E}">
        <p14:creationId xmlns:p14="http://schemas.microsoft.com/office/powerpoint/2010/main" val="522634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70</a:t>
            </a:fld>
            <a:endParaRPr lang="en-US" dirty="0"/>
          </a:p>
        </p:txBody>
      </p:sp>
      <p:sp>
        <p:nvSpPr>
          <p:cNvPr id="4" name="Title 3"/>
          <p:cNvSpPr>
            <a:spLocks noGrp="1"/>
          </p:cNvSpPr>
          <p:nvPr>
            <p:ph type="title"/>
          </p:nvPr>
        </p:nvSpPr>
        <p:spPr/>
        <p:txBody>
          <a:bodyPr/>
          <a:lstStyle/>
          <a:p>
            <a:r>
              <a:rPr lang="en-US" dirty="0"/>
              <a:t>Look at the Generated SQL Code</a:t>
            </a:r>
          </a:p>
        </p:txBody>
      </p:sp>
      <p:sp>
        <p:nvSpPr>
          <p:cNvPr id="5" name="Text Placeholder 5"/>
          <p:cNvSpPr txBox="1">
            <a:spLocks/>
          </p:cNvSpPr>
          <p:nvPr/>
        </p:nvSpPr>
        <p:spPr>
          <a:xfrm>
            <a:off x="684212" y="1219200"/>
            <a:ext cx="10820400" cy="513138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a:t>
            </a: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post0_.id as id1_0_0_,</a:t>
            </a:r>
          </a:p>
          <a:p>
            <a:pPr marL="0" lvl="1" indent="0">
              <a:lnSpc>
                <a:spcPct val="100000"/>
              </a:lnSpc>
              <a:spcBef>
                <a:spcPts val="0"/>
              </a:spcBef>
              <a:spcAft>
                <a:spcPts val="0"/>
              </a:spcAft>
              <a:buClr>
                <a:srgbClr val="F2B254"/>
              </a:buClr>
              <a:buSzPct val="100000"/>
              <a:buNone/>
            </a:pP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user1_.id as id1_1_1_,</a:t>
            </a:r>
          </a:p>
          <a:p>
            <a:pPr marL="0" lvl="1" indent="0">
              <a:lnSpc>
                <a:spcPct val="100000"/>
              </a:lnSpc>
              <a:spcBef>
                <a:spcPts val="0"/>
              </a:spcBef>
              <a:spcAft>
                <a:spcPts val="0"/>
              </a:spcAft>
              <a:buClr>
                <a:srgbClr val="F2B254"/>
              </a:buClr>
              <a:buSzPct val="100000"/>
              <a:buNone/>
            </a:pP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post0_.author_id as author_i5_0_0_,</a:t>
            </a:r>
          </a:p>
          <a:p>
            <a:pPr marL="0" lvl="1" indent="0">
              <a:lnSpc>
                <a:spcPct val="100000"/>
              </a:lnSpc>
              <a:spcBef>
                <a:spcPts val="0"/>
              </a:spcBef>
              <a:spcAft>
                <a:spcPts val="0"/>
              </a:spcAft>
              <a:buClr>
                <a:srgbClr val="F2B254"/>
              </a:buClr>
              <a:buSzPct val="100000"/>
              <a:buNone/>
            </a:pP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post0_.body as body2_0_0_,</a:t>
            </a:r>
          </a:p>
          <a:p>
            <a:pPr marL="0" lvl="1" indent="0">
              <a:lnSpc>
                <a:spcPct val="100000"/>
              </a:lnSpc>
              <a:spcBef>
                <a:spcPts val="0"/>
              </a:spcBef>
              <a:spcAft>
                <a:spcPts val="0"/>
              </a:spcAft>
              <a:buClr>
                <a:srgbClr val="F2B254"/>
              </a:buClr>
              <a:buSzPct val="100000"/>
              <a:buNone/>
            </a:pP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post0_.date as date3_0_0_,</a:t>
            </a:r>
          </a:p>
          <a:p>
            <a:pPr marL="0" lvl="1" indent="0">
              <a:lnSpc>
                <a:spcPct val="100000"/>
              </a:lnSpc>
              <a:spcBef>
                <a:spcPts val="0"/>
              </a:spcBef>
              <a:spcAft>
                <a:spcPts val="0"/>
              </a:spcAft>
              <a:buClr>
                <a:srgbClr val="F2B254"/>
              </a:buClr>
              <a:buSzPct val="100000"/>
              <a:buNone/>
            </a:pP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post0_.title as title4_0_0_,</a:t>
            </a:r>
          </a:p>
          <a:p>
            <a:pPr marL="0" lvl="1" indent="0">
              <a:lnSpc>
                <a:spcPct val="100000"/>
              </a:lnSpc>
              <a:spcBef>
                <a:spcPts val="0"/>
              </a:spcBef>
              <a:spcAft>
                <a:spcPts val="0"/>
              </a:spcAft>
              <a:buClr>
                <a:srgbClr val="F2B254"/>
              </a:buClr>
              <a:buSzPct val="100000"/>
              <a:buNone/>
            </a:pP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user1_.fullName as fullName2_1_1_,</a:t>
            </a:r>
          </a:p>
          <a:p>
            <a:pPr marL="0" lvl="1" indent="0">
              <a:lnSpc>
                <a:spcPct val="100000"/>
              </a:lnSpc>
              <a:spcBef>
                <a:spcPts val="0"/>
              </a:spcBef>
              <a:spcAft>
                <a:spcPts val="0"/>
              </a:spcAft>
              <a:buClr>
                <a:srgbClr val="F2B254"/>
              </a:buClr>
              <a:buSzPct val="100000"/>
              <a:buNone/>
            </a:pP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user1_.passwordHash as password3_1_1_,</a:t>
            </a:r>
          </a:p>
          <a:p>
            <a:pPr marL="0" lvl="1" indent="0">
              <a:lnSpc>
                <a:spcPct val="100000"/>
              </a:lnSpc>
              <a:spcBef>
                <a:spcPts val="0"/>
              </a:spcBef>
              <a:spcAft>
                <a:spcPts val="0"/>
              </a:spcAft>
              <a:buClr>
                <a:srgbClr val="F2B254"/>
              </a:buClr>
              <a:buSzPct val="100000"/>
              <a:buNone/>
            </a:pP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user1_.username as username4_1_1_ </a:t>
            </a:r>
          </a:p>
          <a:p>
            <a:pPr marL="0" lvl="1" indent="0">
              <a:lnSpc>
                <a:spcPct val="100000"/>
              </a:lnSpc>
              <a:spcBef>
                <a:spcPts val="0"/>
              </a:spcBef>
              <a:spcAft>
                <a:spcPts val="0"/>
              </a:spcAft>
              <a:buClr>
                <a:srgbClr val="F2B254"/>
              </a:buClr>
              <a:buSzPct val="100000"/>
              <a:buNone/>
            </a:pPr>
            <a:r>
              <a:rPr lang="en-US"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posts post0_ </a:t>
            </a:r>
          </a:p>
          <a:p>
            <a:pPr marL="0" lvl="1" indent="0">
              <a:lnSpc>
                <a:spcPct val="100000"/>
              </a:lnSpc>
              <a:spcBef>
                <a:spcPts val="0"/>
              </a:spcBef>
              <a:spcAft>
                <a:spcPts val="0"/>
              </a:spcAft>
              <a:buClr>
                <a:srgbClr val="F2B254"/>
              </a:buClr>
              <a:buSzPct val="100000"/>
              <a:buNone/>
            </a:pPr>
            <a:r>
              <a:rPr lang="en-US"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INNER JOIN </a:t>
            </a: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users user1_ </a:t>
            </a:r>
            <a:r>
              <a:rPr lang="en-US"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ON</a:t>
            </a: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post0_.author_id = user1_.id </a:t>
            </a:r>
          </a:p>
          <a:p>
            <a:pPr marL="0" lvl="1" indent="0">
              <a:lnSpc>
                <a:spcPct val="100000"/>
              </a:lnSpc>
              <a:spcBef>
                <a:spcPts val="0"/>
              </a:spcBef>
              <a:spcAft>
                <a:spcPts val="0"/>
              </a:spcAft>
              <a:buClr>
                <a:srgbClr val="F2B254"/>
              </a:buClr>
              <a:buSzPct val="100000"/>
              <a:buNone/>
            </a:pPr>
            <a:r>
              <a:rPr lang="en-US"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WHERE</a:t>
            </a: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user1_.username LIKE CONCAT(</a:t>
            </a:r>
            <a:r>
              <a:rPr lang="en-US"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7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p:txBody>
      </p:sp>
    </p:spTree>
    <p:extLst>
      <p:ext uri="{BB962C8B-B14F-4D97-AF65-F5344CB8AC3E}">
        <p14:creationId xmlns:p14="http://schemas.microsoft.com/office/powerpoint/2010/main" val="4211281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71</a:t>
            </a:fld>
            <a:endParaRPr lang="en-US" dirty="0"/>
          </a:p>
        </p:txBody>
      </p:sp>
      <p:sp>
        <p:nvSpPr>
          <p:cNvPr id="4" name="Title 3"/>
          <p:cNvSpPr>
            <a:spLocks noGrp="1"/>
          </p:cNvSpPr>
          <p:nvPr>
            <p:ph type="title"/>
          </p:nvPr>
        </p:nvSpPr>
        <p:spPr/>
        <p:txBody>
          <a:bodyPr/>
          <a:lstStyle/>
          <a:p>
            <a:r>
              <a:rPr lang="en-US" dirty="0"/>
              <a:t>Edit Existing User</a:t>
            </a:r>
          </a:p>
        </p:txBody>
      </p:sp>
      <p:sp>
        <p:nvSpPr>
          <p:cNvPr id="6" name="Text Placeholder 5"/>
          <p:cNvSpPr txBox="1">
            <a:spLocks/>
          </p:cNvSpPr>
          <p:nvPr/>
        </p:nvSpPr>
        <p:spPr>
          <a:xfrm>
            <a:off x="531816" y="1066800"/>
            <a:ext cx="11125196" cy="534683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Load an existing user by ID</a:t>
            </a:r>
          </a:p>
          <a:p>
            <a:pPr marL="0" lvl="1" indent="0">
              <a:lnSpc>
                <a:spcPct val="100000"/>
              </a:lnSpc>
              <a:spcBef>
                <a:spcPts val="0"/>
              </a:spcBef>
              <a:spcAft>
                <a:spcPts val="0"/>
              </a:spcAft>
              <a:buClr>
                <a:srgbClr val="F2B254"/>
              </a:buClr>
              <a:buSzPct val="100000"/>
              <a:buNone/>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 firstUser = em.</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find</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(User.class, 1L);</a:t>
            </a:r>
          </a:p>
          <a:p>
            <a:pPr marL="0" lvl="1" indent="0">
              <a:lnSpc>
                <a:spcPct val="100000"/>
              </a:lnSpc>
              <a:spcBef>
                <a:spcPts val="1200"/>
              </a:spcBef>
              <a:spcAft>
                <a:spcPts val="0"/>
              </a:spcAft>
              <a:buClr>
                <a:srgbClr val="F2B254"/>
              </a:buClr>
              <a:buSzPct val="100000"/>
              <a:buNone/>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Modify the User</a:t>
            </a:r>
          </a:p>
          <a:p>
            <a:pPr marL="0" lvl="1" indent="0">
              <a:lnSpc>
                <a:spcPct val="100000"/>
              </a:lnSpc>
              <a:spcBef>
                <a:spcPts val="0"/>
              </a:spcBef>
              <a:spcAft>
                <a:spcPts val="0"/>
              </a:spcAft>
              <a:buClr>
                <a:srgbClr val="F2B254"/>
              </a:buClr>
              <a:buSzPct val="100000"/>
              <a:buNone/>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firstUser.setPasswordHash("" + new Date().getTime());</a:t>
            </a:r>
          </a:p>
          <a:p>
            <a:pPr marL="0" lvl="1" indent="0">
              <a:lnSpc>
                <a:spcPct val="100000"/>
              </a:lnSpc>
              <a:spcBef>
                <a:spcPts val="0"/>
              </a:spcBef>
              <a:spcAft>
                <a:spcPts val="0"/>
              </a:spcAft>
              <a:buClr>
                <a:srgbClr val="F2B254"/>
              </a:buClr>
              <a:buSzPct val="100000"/>
              <a:buNone/>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firstUser.setFullName(firstUser.getFullName() + "2");</a:t>
            </a:r>
          </a:p>
          <a:p>
            <a:pPr marL="0" lvl="1" indent="0">
              <a:lnSpc>
                <a:spcPct val="100000"/>
              </a:lnSpc>
              <a:spcBef>
                <a:spcPts val="1200"/>
              </a:spcBef>
              <a:spcAft>
                <a:spcPts val="0"/>
              </a:spcAft>
              <a:buClr>
                <a:srgbClr val="F2B254"/>
              </a:buClr>
              <a:buSzPct val="100000"/>
              <a:buNone/>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Persist pending changes</a:t>
            </a:r>
          </a:p>
          <a:p>
            <a:pPr marL="0" lvl="1" indent="0">
              <a:lnSpc>
                <a:spcPct val="100000"/>
              </a:lnSpc>
              <a:spcBef>
                <a:spcPts val="0"/>
              </a:spcBef>
              <a:spcAft>
                <a:spcPts val="0"/>
              </a:spcAft>
              <a:buClr>
                <a:srgbClr val="F2B254"/>
              </a:buClr>
              <a:buSzPct val="100000"/>
              <a:buNone/>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em.getTransaction().begin();</a:t>
            </a:r>
          </a:p>
          <a:p>
            <a:pPr marL="0" lvl="1" indent="0">
              <a:lnSpc>
                <a:spcPct val="100000"/>
              </a:lnSpc>
              <a:spcBef>
                <a:spcPts val="0"/>
              </a:spcBef>
              <a:spcAft>
                <a:spcPts val="0"/>
              </a:spcAft>
              <a:buClr>
                <a:srgbClr val="F2B254"/>
              </a:buClr>
              <a:buSzPct val="100000"/>
              <a:buNone/>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persist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(firstUser);</a:t>
            </a:r>
          </a:p>
          <a:p>
            <a:pPr marL="0" lvl="1" indent="0">
              <a:lnSpc>
                <a:spcPct val="100000"/>
              </a:lnSpc>
              <a:spcBef>
                <a:spcPts val="0"/>
              </a:spcBef>
              <a:spcAft>
                <a:spcPts val="0"/>
              </a:spcAft>
              <a:buClr>
                <a:srgbClr val="F2B254"/>
              </a:buClr>
              <a:buSzPct val="100000"/>
              <a:buNone/>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em.getTransaction().commit();</a:t>
            </a:r>
          </a:p>
          <a:p>
            <a:pPr marL="0" lvl="1" indent="0">
              <a:lnSpc>
                <a:spcPct val="100000"/>
              </a:lnSpc>
              <a:spcBef>
                <a:spcPts val="1200"/>
              </a:spcBef>
              <a:spcAft>
                <a:spcPts val="0"/>
              </a:spcAft>
              <a:buClr>
                <a:srgbClr val="F2B254"/>
              </a:buClr>
              <a:buSzPct val="100000"/>
              <a:buNone/>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t>
            </a:r>
          </a:p>
          <a:p>
            <a:pPr marL="0" lvl="1" indent="0">
              <a:lnSpc>
                <a:spcPct val="100000"/>
              </a:lnSpc>
              <a:spcBef>
                <a:spcPts val="0"/>
              </a:spcBef>
              <a:spcAft>
                <a:spcPts val="0"/>
              </a:spcAft>
              <a:buClr>
                <a:srgbClr val="F2B254"/>
              </a:buClr>
              <a:buSzPct val="100000"/>
              <a:buNone/>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"Edited existing user #" + firstUser.getId());</a:t>
            </a:r>
          </a:p>
        </p:txBody>
      </p:sp>
    </p:spTree>
    <p:extLst>
      <p:ext uri="{BB962C8B-B14F-4D97-AF65-F5344CB8AC3E}">
        <p14:creationId xmlns:p14="http://schemas.microsoft.com/office/powerpoint/2010/main" val="384459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72</a:t>
            </a:fld>
            <a:endParaRPr lang="en-US" dirty="0"/>
          </a:p>
        </p:txBody>
      </p:sp>
      <p:sp>
        <p:nvSpPr>
          <p:cNvPr id="4" name="Title 3"/>
          <p:cNvSpPr>
            <a:spLocks noGrp="1"/>
          </p:cNvSpPr>
          <p:nvPr>
            <p:ph type="title"/>
          </p:nvPr>
        </p:nvSpPr>
        <p:spPr/>
        <p:txBody>
          <a:bodyPr/>
          <a:lstStyle/>
          <a:p>
            <a:r>
              <a:rPr lang="en-US" dirty="0"/>
              <a:t>Delete Existing User</a:t>
            </a:r>
          </a:p>
        </p:txBody>
      </p:sp>
      <p:sp>
        <p:nvSpPr>
          <p:cNvPr id="6" name="Text Placeholder 5"/>
          <p:cNvSpPr txBox="1">
            <a:spLocks/>
          </p:cNvSpPr>
          <p:nvPr/>
        </p:nvSpPr>
        <p:spPr>
          <a:xfrm>
            <a:off x="531816" y="1254769"/>
            <a:ext cx="11125196" cy="506983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Load an existing user by ID</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 firstUser = em.</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find</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(User.class, 1L);</a:t>
            </a:r>
          </a:p>
          <a:p>
            <a:pPr marL="0" lvl="1" indent="0">
              <a:lnSpc>
                <a:spcPct val="100000"/>
              </a:lnSpc>
              <a:spcBef>
                <a:spcPts val="1200"/>
              </a:spcBef>
              <a:spcAft>
                <a:spcPts val="0"/>
              </a:spcAft>
              <a:buClr>
                <a:srgbClr val="F2B254"/>
              </a:buClr>
              <a:buSzPct val="100000"/>
              <a:buNone/>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Delete the user along with its posts</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em.getTransaction().begin();</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(Post post : firstUser.getPosts())</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remove</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(post);</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remove</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(firstUser);</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em.getTransaction().commit();</a:t>
            </a:r>
          </a:p>
          <a:p>
            <a:pPr marL="0" lvl="1" indent="0">
              <a:lnSpc>
                <a:spcPct val="100000"/>
              </a:lnSpc>
              <a:spcBef>
                <a:spcPts val="120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System.out.println("Deleted existing user #" +</a:t>
            </a:r>
          </a:p>
          <a:p>
            <a:pPr marL="0" lvl="1" indent="0">
              <a:lnSpc>
                <a:spcPct val="100000"/>
              </a:lnSpc>
              <a:spcBef>
                <a:spcPts val="0"/>
              </a:spcBef>
              <a:spcAft>
                <a:spcPts val="0"/>
              </a:spcAft>
              <a:buClr>
                <a:srgbClr val="F2B254"/>
              </a:buClr>
              <a:buSzPct val="100000"/>
              <a:buNone/>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firstUser.getId());</a:t>
            </a:r>
          </a:p>
        </p:txBody>
      </p:sp>
    </p:spTree>
    <p:extLst>
      <p:ext uri="{BB962C8B-B14F-4D97-AF65-F5344CB8AC3E}">
        <p14:creationId xmlns:p14="http://schemas.microsoft.com/office/powerpoint/2010/main" val="353012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73</a:t>
            </a:fld>
            <a:endParaRPr lang="en-US" dirty="0"/>
          </a:p>
        </p:txBody>
      </p:sp>
      <p:sp>
        <p:nvSpPr>
          <p:cNvPr id="4" name="Title 3"/>
          <p:cNvSpPr>
            <a:spLocks noGrp="1"/>
          </p:cNvSpPr>
          <p:nvPr>
            <p:ph type="title"/>
          </p:nvPr>
        </p:nvSpPr>
        <p:spPr/>
        <p:txBody>
          <a:bodyPr/>
          <a:lstStyle/>
          <a:p>
            <a:r>
              <a:rPr lang="en-US" dirty="0"/>
              <a:t>Execute Native SQL</a:t>
            </a:r>
          </a:p>
        </p:txBody>
      </p:sp>
      <p:sp>
        <p:nvSpPr>
          <p:cNvPr id="5" name="Text Placeholder 5"/>
          <p:cNvSpPr txBox="1">
            <a:spLocks/>
          </p:cNvSpPr>
          <p:nvPr/>
        </p:nvSpPr>
        <p:spPr>
          <a:xfrm>
            <a:off x="622416" y="1066800"/>
            <a:ext cx="10943996" cy="540838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600" dirty="0"/>
              <a:t>LocalDateTime startDate =</a:t>
            </a:r>
          </a:p>
          <a:p>
            <a:r>
              <a:rPr lang="en-US" sz="2600" dirty="0"/>
              <a:t>  LocalDateTime.parse("2016-05-19T12:00:00");</a:t>
            </a:r>
          </a:p>
          <a:p>
            <a:r>
              <a:rPr lang="en-US" sz="2600" dirty="0"/>
              <a:t>LocalDateTime endDate = LocalDateTime.now();</a:t>
            </a:r>
          </a:p>
          <a:p>
            <a:pPr>
              <a:spcBef>
                <a:spcPts val="1200"/>
              </a:spcBef>
            </a:pPr>
            <a:r>
              <a:rPr lang="en-US" sz="2600" dirty="0"/>
              <a:t>Query postsQuery = em.</a:t>
            </a:r>
            <a:r>
              <a:rPr lang="en-US" sz="2600" dirty="0">
                <a:solidFill>
                  <a:schemeClr val="tx2">
                    <a:lumMod val="75000"/>
                  </a:schemeClr>
                </a:solidFill>
              </a:rPr>
              <a:t>createNativeQuery</a:t>
            </a:r>
            <a:r>
              <a:rPr lang="en-US" sz="2600" dirty="0"/>
              <a:t>(</a:t>
            </a:r>
          </a:p>
          <a:p>
            <a:r>
              <a:rPr lang="en-US" sz="2600" dirty="0"/>
              <a:t>  "</a:t>
            </a:r>
            <a:r>
              <a:rPr lang="en-US" sz="2600" dirty="0">
                <a:solidFill>
                  <a:schemeClr val="tx2">
                    <a:lumMod val="75000"/>
                  </a:schemeClr>
                </a:solidFill>
              </a:rPr>
              <a:t>SELECT</a:t>
            </a:r>
            <a:r>
              <a:rPr lang="en-US" sz="2600" dirty="0"/>
              <a:t> id, title, date, body, author_id </a:t>
            </a:r>
            <a:r>
              <a:rPr lang="en-US" sz="2600" dirty="0">
                <a:solidFill>
                  <a:schemeClr val="tx2">
                    <a:lumMod val="75000"/>
                  </a:schemeClr>
                </a:solidFill>
              </a:rPr>
              <a:t>FROM</a:t>
            </a:r>
            <a:r>
              <a:rPr lang="en-US" sz="2600" dirty="0"/>
              <a:t> posts " +</a:t>
            </a:r>
          </a:p>
          <a:p>
            <a:r>
              <a:rPr lang="en-US" sz="2600" dirty="0"/>
              <a:t>  "</a:t>
            </a:r>
            <a:r>
              <a:rPr lang="en-US" sz="2600" dirty="0">
                <a:solidFill>
                  <a:schemeClr val="tx2">
                    <a:lumMod val="75000"/>
                  </a:schemeClr>
                </a:solidFill>
              </a:rPr>
              <a:t>WHERE</a:t>
            </a:r>
            <a:r>
              <a:rPr lang="en-US" sz="2600" dirty="0"/>
              <a:t> CONVERT(date, Date) " +</a:t>
            </a:r>
          </a:p>
          <a:p>
            <a:r>
              <a:rPr lang="en-US" sz="2600" dirty="0"/>
              <a:t>  "</a:t>
            </a:r>
            <a:r>
              <a:rPr lang="en-US" sz="2600" dirty="0">
                <a:solidFill>
                  <a:schemeClr val="tx2">
                    <a:lumMod val="75000"/>
                  </a:schemeClr>
                </a:solidFill>
              </a:rPr>
              <a:t>BETWEEN</a:t>
            </a:r>
            <a:r>
              <a:rPr lang="en-US" sz="2600" dirty="0"/>
              <a:t> :startDate </a:t>
            </a:r>
            <a:r>
              <a:rPr lang="en-US" sz="2600" dirty="0">
                <a:solidFill>
                  <a:schemeClr val="tx2">
                    <a:lumMod val="75000"/>
                  </a:schemeClr>
                </a:solidFill>
              </a:rPr>
              <a:t>AND</a:t>
            </a:r>
            <a:r>
              <a:rPr lang="en-US" sz="2600" dirty="0"/>
              <a:t> :endDate", Post.class)</a:t>
            </a:r>
          </a:p>
          <a:p>
            <a:r>
              <a:rPr lang="en-US" sz="2600" dirty="0"/>
              <a:t>  .setParameter("</a:t>
            </a:r>
            <a:r>
              <a:rPr lang="en-US" sz="2600" dirty="0">
                <a:solidFill>
                  <a:schemeClr val="tx2">
                    <a:lumMod val="75000"/>
                  </a:schemeClr>
                </a:solidFill>
              </a:rPr>
              <a:t>startDate</a:t>
            </a:r>
            <a:r>
              <a:rPr lang="en-US" sz="2600" dirty="0"/>
              <a:t>", startDate)</a:t>
            </a:r>
          </a:p>
          <a:p>
            <a:r>
              <a:rPr lang="en-US" sz="2600" dirty="0"/>
              <a:t>  .setParameter("</a:t>
            </a:r>
            <a:r>
              <a:rPr lang="en-US" sz="2600" dirty="0">
                <a:solidFill>
                  <a:schemeClr val="tx2">
                    <a:lumMod val="75000"/>
                  </a:schemeClr>
                </a:solidFill>
              </a:rPr>
              <a:t>endDate</a:t>
            </a:r>
            <a:r>
              <a:rPr lang="en-US" sz="2600" dirty="0"/>
              <a:t>", endDate);</a:t>
            </a:r>
          </a:p>
          <a:p>
            <a:pPr>
              <a:spcBef>
                <a:spcPts val="1200"/>
              </a:spcBef>
            </a:pPr>
            <a:r>
              <a:rPr lang="en-US" sz="2600" dirty="0"/>
              <a:t>List&lt;Post&gt; posts = postsQuery.</a:t>
            </a:r>
            <a:r>
              <a:rPr lang="en-US" sz="2600" dirty="0">
                <a:solidFill>
                  <a:schemeClr val="tx2">
                    <a:lumMod val="75000"/>
                  </a:schemeClr>
                </a:solidFill>
              </a:rPr>
              <a:t>getResultList()</a:t>
            </a:r>
            <a:r>
              <a:rPr lang="en-US" sz="2600" dirty="0"/>
              <a:t>;</a:t>
            </a:r>
          </a:p>
          <a:p>
            <a:pPr>
              <a:spcBef>
                <a:spcPts val="1200"/>
              </a:spcBef>
            </a:pPr>
            <a:r>
              <a:rPr lang="en-US" sz="2600" dirty="0"/>
              <a:t>for (Post post : posts)</a:t>
            </a:r>
          </a:p>
          <a:p>
            <a:r>
              <a:rPr lang="en-US" sz="2600" dirty="0"/>
              <a:t>    System.out.println(post);</a:t>
            </a:r>
            <a:endParaRPr lang="en-US" sz="2600" b="1" dirty="0">
              <a:solidFill>
                <a:srgbClr val="FBEEDC"/>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7451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74</a:t>
            </a:fld>
            <a:endParaRPr lang="en-US" dirty="0"/>
          </a:p>
        </p:txBody>
      </p:sp>
      <p:sp>
        <p:nvSpPr>
          <p:cNvPr id="4" name="Title 3"/>
          <p:cNvSpPr>
            <a:spLocks noGrp="1"/>
          </p:cNvSpPr>
          <p:nvPr>
            <p:ph type="title"/>
          </p:nvPr>
        </p:nvSpPr>
        <p:spPr/>
        <p:txBody>
          <a:bodyPr>
            <a:normAutofit/>
          </a:bodyPr>
          <a:lstStyle/>
          <a:p>
            <a:r>
              <a:rPr lang="en-US" dirty="0"/>
              <a:t>What Is a </a:t>
            </a:r>
            <a:r>
              <a:rPr lang="en-US" dirty="0" smtClean="0"/>
              <a:t>Transaction?</a:t>
            </a:r>
            <a:endParaRPr lang="en-US" dirty="0"/>
          </a:p>
        </p:txBody>
      </p:sp>
      <p:sp>
        <p:nvSpPr>
          <p:cNvPr id="9" name="Text Placeholder 5"/>
          <p:cNvSpPr txBox="1">
            <a:spLocks/>
          </p:cNvSpPr>
          <p:nvPr/>
        </p:nvSpPr>
        <p:spPr>
          <a:xfrm>
            <a:off x="760412" y="3429000"/>
            <a:ext cx="8839200" cy="282396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3200" dirty="0"/>
              <a:t>begin transaction</a:t>
            </a:r>
          </a:p>
          <a:p>
            <a:pPr>
              <a:lnSpc>
                <a:spcPct val="110000"/>
              </a:lnSpc>
            </a:pPr>
            <a:r>
              <a:rPr lang="en-US" sz="3200" dirty="0"/>
              <a:t>    debit checking account</a:t>
            </a:r>
          </a:p>
          <a:p>
            <a:pPr>
              <a:lnSpc>
                <a:spcPct val="110000"/>
              </a:lnSpc>
            </a:pPr>
            <a:r>
              <a:rPr lang="en-US" sz="3200" dirty="0"/>
              <a:t>    credit savings account</a:t>
            </a:r>
          </a:p>
          <a:p>
            <a:pPr>
              <a:lnSpc>
                <a:spcPct val="110000"/>
              </a:lnSpc>
            </a:pPr>
            <a:r>
              <a:rPr lang="en-US" sz="3200" dirty="0"/>
              <a:t>    update history log</a:t>
            </a:r>
          </a:p>
          <a:p>
            <a:pPr>
              <a:lnSpc>
                <a:spcPct val="110000"/>
              </a:lnSpc>
            </a:pPr>
            <a:r>
              <a:rPr lang="en-US" sz="3200" dirty="0"/>
              <a:t>commit transaction</a:t>
            </a:r>
            <a:endParaRPr lang="en-US" sz="3200" dirty="0"/>
          </a:p>
        </p:txBody>
      </p:sp>
      <p:sp>
        <p:nvSpPr>
          <p:cNvPr id="8" name="Rectangle 7"/>
          <p:cNvSpPr/>
          <p:nvPr/>
        </p:nvSpPr>
        <p:spPr>
          <a:xfrm>
            <a:off x="379412" y="1295400"/>
            <a:ext cx="10820400" cy="1938992"/>
          </a:xfrm>
          <a:prstGeom prst="rect">
            <a:avLst/>
          </a:prstGeom>
        </p:spPr>
        <p:txBody>
          <a:bodyPr wrap="square">
            <a:spAutoFit/>
          </a:bodyPr>
          <a:lstStyle/>
          <a:p>
            <a:pPr marL="342900" indent="-342900">
              <a:buFont typeface="Arial" panose="020B0604020202020204" pitchFamily="34" charset="0"/>
              <a:buChar char="•"/>
            </a:pPr>
            <a:r>
              <a:rPr lang="en-US" dirty="0"/>
              <a:t>A transaction can end in two ways: with a commit or with a </a:t>
            </a:r>
            <a:r>
              <a:rPr lang="en-US" dirty="0" smtClean="0"/>
              <a:t>rollback</a:t>
            </a:r>
          </a:p>
          <a:p>
            <a:pPr marL="342900" indent="-342900">
              <a:buFont typeface="Arial" panose="020B0604020202020204" pitchFamily="34" charset="0"/>
              <a:buChar char="•"/>
            </a:pPr>
            <a:r>
              <a:rPr lang="en-US" dirty="0"/>
              <a:t>When a transaction commits, the data modifications made by its statements are </a:t>
            </a:r>
            <a:r>
              <a:rPr lang="en-US" dirty="0" smtClean="0"/>
              <a:t>saved</a:t>
            </a:r>
          </a:p>
          <a:p>
            <a:pPr marL="342900" indent="-342900">
              <a:buFont typeface="Arial" panose="020B0604020202020204" pitchFamily="34" charset="0"/>
              <a:buChar char="•"/>
            </a:pPr>
            <a:r>
              <a:rPr lang="en-US" dirty="0"/>
              <a:t>If a statement within a transaction fails, the transaction rolls back, undoing the effects of all statements in the transaction</a:t>
            </a:r>
            <a:endParaRPr lang="en-US" dirty="0"/>
          </a:p>
        </p:txBody>
      </p:sp>
    </p:spTree>
    <p:extLst>
      <p:ext uri="{BB962C8B-B14F-4D97-AF65-F5344CB8AC3E}">
        <p14:creationId xmlns:p14="http://schemas.microsoft.com/office/powerpoint/2010/main" val="3952408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75</a:t>
            </a:fld>
            <a:endParaRPr lang="en-US" dirty="0"/>
          </a:p>
        </p:txBody>
      </p:sp>
      <p:sp>
        <p:nvSpPr>
          <p:cNvPr id="4" name="Title 3"/>
          <p:cNvSpPr>
            <a:spLocks noGrp="1"/>
          </p:cNvSpPr>
          <p:nvPr>
            <p:ph type="title"/>
          </p:nvPr>
        </p:nvSpPr>
        <p:spPr/>
        <p:txBody>
          <a:bodyPr>
            <a:normAutofit/>
          </a:bodyPr>
          <a:lstStyle/>
          <a:p>
            <a:r>
              <a:rPr lang="en-US" dirty="0" smtClean="0"/>
              <a:t>Bean Transactions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1447800"/>
            <a:ext cx="10424016" cy="4543802"/>
          </a:xfrm>
          <a:prstGeom prst="rect">
            <a:avLst/>
          </a:prstGeom>
        </p:spPr>
      </p:pic>
    </p:spTree>
    <p:extLst>
      <p:ext uri="{BB962C8B-B14F-4D97-AF65-F5344CB8AC3E}">
        <p14:creationId xmlns:p14="http://schemas.microsoft.com/office/powerpoint/2010/main" val="482316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76</a:t>
            </a:fld>
            <a:endParaRPr lang="en-US" dirty="0"/>
          </a:p>
        </p:txBody>
      </p:sp>
      <p:sp>
        <p:nvSpPr>
          <p:cNvPr id="4" name="Title 3"/>
          <p:cNvSpPr>
            <a:spLocks noGrp="1"/>
          </p:cNvSpPr>
          <p:nvPr>
            <p:ph type="title"/>
          </p:nvPr>
        </p:nvSpPr>
        <p:spPr/>
        <p:txBody>
          <a:bodyPr>
            <a:normAutofit/>
          </a:bodyPr>
          <a:lstStyle/>
          <a:p>
            <a:r>
              <a:rPr lang="en-US" dirty="0" smtClean="0"/>
              <a:t>Transactions attributes</a:t>
            </a:r>
            <a:endParaRPr lang="en-US" dirty="0"/>
          </a:p>
        </p:txBody>
      </p:sp>
      <p:sp>
        <p:nvSpPr>
          <p:cNvPr id="8" name="Rectangle 7"/>
          <p:cNvSpPr/>
          <p:nvPr/>
        </p:nvSpPr>
        <p:spPr>
          <a:xfrm>
            <a:off x="379412" y="1295400"/>
            <a:ext cx="10820400" cy="6001643"/>
          </a:xfrm>
          <a:prstGeom prst="rect">
            <a:avLst/>
          </a:prstGeom>
        </p:spPr>
        <p:txBody>
          <a:bodyPr wrap="square">
            <a:spAutoFit/>
          </a:bodyPr>
          <a:lstStyle/>
          <a:p>
            <a:r>
              <a:rPr lang="en-US" b="1" dirty="0">
                <a:solidFill>
                  <a:schemeClr val="tx2">
                    <a:lumMod val="75000"/>
                  </a:schemeClr>
                </a:solidFill>
              </a:rPr>
              <a:t>Required </a:t>
            </a:r>
            <a:r>
              <a:rPr lang="en-US" b="1" dirty="0" smtClean="0">
                <a:solidFill>
                  <a:schemeClr val="tx2">
                    <a:lumMod val="75000"/>
                  </a:schemeClr>
                </a:solidFill>
              </a:rPr>
              <a:t>Attribute </a:t>
            </a:r>
            <a:r>
              <a:rPr lang="en-US" b="1" dirty="0" smtClean="0"/>
              <a:t>(Default)</a:t>
            </a:r>
            <a:r>
              <a:rPr lang="en-US" dirty="0" smtClean="0"/>
              <a:t>- </a:t>
            </a:r>
            <a:r>
              <a:rPr lang="en-US" dirty="0"/>
              <a:t>If the client is running within a transaction and invokes the enterprise bean’s method, the method executes within the client’s transaction. If the client is not associated with a transaction, the container starts a new transaction before running the method.</a:t>
            </a:r>
          </a:p>
          <a:p>
            <a:r>
              <a:rPr lang="en-US" dirty="0"/>
              <a:t/>
            </a:r>
            <a:br>
              <a:rPr lang="en-US" dirty="0"/>
            </a:br>
            <a:r>
              <a:rPr lang="en-US" dirty="0" smtClean="0">
                <a:solidFill>
                  <a:schemeClr val="tx2">
                    <a:lumMod val="75000"/>
                  </a:schemeClr>
                </a:solidFill>
              </a:rPr>
              <a:t> </a:t>
            </a:r>
            <a:r>
              <a:rPr lang="en-US" b="1" dirty="0" smtClean="0">
                <a:solidFill>
                  <a:schemeClr val="tx2">
                    <a:lumMod val="75000"/>
                  </a:schemeClr>
                </a:solidFill>
              </a:rPr>
              <a:t>Required New Attribute</a:t>
            </a:r>
            <a:r>
              <a:rPr lang="en-US" dirty="0" smtClean="0">
                <a:solidFill>
                  <a:schemeClr val="tx2">
                    <a:lumMod val="75000"/>
                  </a:schemeClr>
                </a:solidFill>
              </a:rPr>
              <a:t> </a:t>
            </a:r>
            <a:r>
              <a:rPr lang="en-US" dirty="0" smtClean="0"/>
              <a:t>- If </a:t>
            </a:r>
            <a:r>
              <a:rPr lang="en-US" dirty="0"/>
              <a:t>the client is running within a transaction and invokes the enterprise bean’s method, the container takes the following steps:</a:t>
            </a:r>
          </a:p>
          <a:p>
            <a:pPr marL="1066693" lvl="1" indent="-457200">
              <a:buFont typeface="+mj-lt"/>
              <a:buAutoNum type="arabicPeriod"/>
            </a:pPr>
            <a:r>
              <a:rPr lang="en-US" dirty="0"/>
              <a:t>Suspends the client’s transaction</a:t>
            </a:r>
          </a:p>
          <a:p>
            <a:pPr marL="1066693" lvl="1" indent="-457200">
              <a:buFont typeface="+mj-lt"/>
              <a:buAutoNum type="arabicPeriod"/>
            </a:pPr>
            <a:r>
              <a:rPr lang="en-US" dirty="0"/>
              <a:t>Starts a new transaction</a:t>
            </a:r>
          </a:p>
          <a:p>
            <a:pPr marL="1066693" lvl="1" indent="-457200">
              <a:buFont typeface="+mj-lt"/>
              <a:buAutoNum type="arabicPeriod"/>
            </a:pPr>
            <a:r>
              <a:rPr lang="en-US" dirty="0"/>
              <a:t>Delegates the call to the method</a:t>
            </a:r>
          </a:p>
          <a:p>
            <a:pPr marL="1066693" lvl="1" indent="-457200">
              <a:buFont typeface="+mj-lt"/>
              <a:buAutoNum type="arabicPeriod"/>
            </a:pPr>
            <a:r>
              <a:rPr lang="en-US" dirty="0"/>
              <a:t>Resumes the client’s transaction after the method </a:t>
            </a:r>
            <a:r>
              <a:rPr lang="en-US" dirty="0" smtClean="0"/>
              <a:t>completes</a:t>
            </a:r>
          </a:p>
          <a:p>
            <a:pPr lvl="1"/>
            <a:r>
              <a:rPr lang="en-US" dirty="0" smtClean="0"/>
              <a:t>If </a:t>
            </a:r>
            <a:r>
              <a:rPr lang="en-US" dirty="0"/>
              <a:t>the client is not associated with a transaction, the container starts a new transaction before running the method.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311668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77</a:t>
            </a:fld>
            <a:endParaRPr lang="en-US" dirty="0"/>
          </a:p>
        </p:txBody>
      </p:sp>
      <p:sp>
        <p:nvSpPr>
          <p:cNvPr id="4" name="Title 3"/>
          <p:cNvSpPr>
            <a:spLocks noGrp="1"/>
          </p:cNvSpPr>
          <p:nvPr>
            <p:ph type="title"/>
          </p:nvPr>
        </p:nvSpPr>
        <p:spPr/>
        <p:txBody>
          <a:bodyPr>
            <a:normAutofit/>
          </a:bodyPr>
          <a:lstStyle/>
          <a:p>
            <a:r>
              <a:rPr lang="en-US" dirty="0" smtClean="0"/>
              <a:t>Transactions attributes</a:t>
            </a:r>
            <a:endParaRPr lang="en-US" dirty="0"/>
          </a:p>
        </p:txBody>
      </p:sp>
      <p:sp>
        <p:nvSpPr>
          <p:cNvPr id="8" name="Rectangle 7"/>
          <p:cNvSpPr/>
          <p:nvPr/>
        </p:nvSpPr>
        <p:spPr>
          <a:xfrm>
            <a:off x="379412" y="1371600"/>
            <a:ext cx="10820400" cy="4832092"/>
          </a:xfrm>
          <a:prstGeom prst="rect">
            <a:avLst/>
          </a:prstGeom>
        </p:spPr>
        <p:txBody>
          <a:bodyPr wrap="square">
            <a:spAutoFit/>
          </a:bodyPr>
          <a:lstStyle/>
          <a:p>
            <a:r>
              <a:rPr lang="en-US" sz="2800" b="1" dirty="0" smtClean="0">
                <a:solidFill>
                  <a:schemeClr val="tx2">
                    <a:lumMod val="75000"/>
                  </a:schemeClr>
                </a:solidFill>
              </a:rPr>
              <a:t>Mandatory Attribute </a:t>
            </a:r>
            <a:r>
              <a:rPr lang="en-US" sz="2800" dirty="0"/>
              <a:t>- If the client is running within a transaction and invokes the enterprise bean’s method, the method executes within the client’s transaction. If the client is not associated with a transaction, the container throws a </a:t>
            </a:r>
            <a:r>
              <a:rPr lang="en-US" sz="2800" dirty="0" err="1"/>
              <a:t>TransactionRequiredException</a:t>
            </a:r>
            <a:r>
              <a:rPr lang="en-US" sz="2800" dirty="0" smtClean="0"/>
              <a:t>.</a:t>
            </a:r>
          </a:p>
          <a:p>
            <a:r>
              <a:rPr lang="en-US" sz="2800" dirty="0"/>
              <a:t/>
            </a:r>
            <a:br>
              <a:rPr lang="en-US" sz="2800" dirty="0"/>
            </a:br>
            <a:r>
              <a:rPr lang="en-US" sz="2800" b="1" dirty="0" err="1" smtClean="0">
                <a:solidFill>
                  <a:schemeClr val="tx2">
                    <a:lumMod val="75000"/>
                  </a:schemeClr>
                </a:solidFill>
              </a:rPr>
              <a:t>NotSupported</a:t>
            </a:r>
            <a:r>
              <a:rPr lang="en-US" sz="2800" b="1" dirty="0" smtClean="0">
                <a:solidFill>
                  <a:schemeClr val="tx2">
                    <a:lumMod val="75000"/>
                  </a:schemeClr>
                </a:solidFill>
              </a:rPr>
              <a:t> Attribute</a:t>
            </a:r>
            <a:r>
              <a:rPr lang="en-US" sz="2800" dirty="0" smtClean="0">
                <a:solidFill>
                  <a:schemeClr val="tx2">
                    <a:lumMod val="75000"/>
                  </a:schemeClr>
                </a:solidFill>
              </a:rPr>
              <a:t> </a:t>
            </a:r>
            <a:r>
              <a:rPr lang="en-US" sz="2800" dirty="0"/>
              <a:t>- If the client is running within a transaction and invokes the enterprise bean’s method, the container suspends the client’s transaction before invoking the method. After the method has completed, the container resumes the client’s transaction</a:t>
            </a:r>
            <a:r>
              <a:rPr lang="en-US" sz="2800" dirty="0" smtClean="0"/>
              <a:t>.</a:t>
            </a:r>
          </a:p>
          <a:p>
            <a:endParaRPr lang="en-US" sz="2800" dirty="0" smtClean="0"/>
          </a:p>
          <a:p>
            <a:endParaRPr lang="en-US" sz="2800" dirty="0"/>
          </a:p>
        </p:txBody>
      </p:sp>
    </p:spTree>
    <p:extLst>
      <p:ext uri="{BB962C8B-B14F-4D97-AF65-F5344CB8AC3E}">
        <p14:creationId xmlns:p14="http://schemas.microsoft.com/office/powerpoint/2010/main" val="3575767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78</a:t>
            </a:fld>
            <a:endParaRPr lang="en-US" dirty="0"/>
          </a:p>
        </p:txBody>
      </p:sp>
      <p:sp>
        <p:nvSpPr>
          <p:cNvPr id="4" name="Title 3"/>
          <p:cNvSpPr>
            <a:spLocks noGrp="1"/>
          </p:cNvSpPr>
          <p:nvPr>
            <p:ph type="title"/>
          </p:nvPr>
        </p:nvSpPr>
        <p:spPr/>
        <p:txBody>
          <a:bodyPr>
            <a:normAutofit/>
          </a:bodyPr>
          <a:lstStyle/>
          <a:p>
            <a:r>
              <a:rPr lang="en-US" dirty="0" smtClean="0"/>
              <a:t>Transactions attributes</a:t>
            </a:r>
            <a:endParaRPr lang="en-US" dirty="0"/>
          </a:p>
        </p:txBody>
      </p:sp>
      <p:sp>
        <p:nvSpPr>
          <p:cNvPr id="8" name="Rectangle 7"/>
          <p:cNvSpPr/>
          <p:nvPr/>
        </p:nvSpPr>
        <p:spPr>
          <a:xfrm>
            <a:off x="455612" y="1524000"/>
            <a:ext cx="10820400" cy="4401205"/>
          </a:xfrm>
          <a:prstGeom prst="rect">
            <a:avLst/>
          </a:prstGeom>
        </p:spPr>
        <p:txBody>
          <a:bodyPr wrap="square">
            <a:spAutoFit/>
          </a:bodyPr>
          <a:lstStyle/>
          <a:p>
            <a:r>
              <a:rPr lang="en-US" sz="2800" b="1" dirty="0">
                <a:solidFill>
                  <a:schemeClr val="tx2">
                    <a:lumMod val="75000"/>
                  </a:schemeClr>
                </a:solidFill>
              </a:rPr>
              <a:t>Supports Attribute </a:t>
            </a:r>
            <a:r>
              <a:rPr lang="en-US" sz="2800" dirty="0"/>
              <a:t>- If the client is running within a transaction and invokes the enterprise bean’s method, the method executes within the client’s transaction. If the client is not associated with a transaction, the container does not start a new transaction before running the method</a:t>
            </a:r>
            <a:r>
              <a:rPr lang="en-US" sz="2800" dirty="0" smtClean="0"/>
              <a:t>.</a:t>
            </a:r>
          </a:p>
          <a:p>
            <a:endParaRPr lang="en-US" sz="2800" b="1" dirty="0" smtClean="0">
              <a:solidFill>
                <a:schemeClr val="tx2">
                  <a:lumMod val="75000"/>
                </a:schemeClr>
              </a:solidFill>
            </a:endParaRPr>
          </a:p>
          <a:p>
            <a:r>
              <a:rPr lang="en-US" sz="2800" b="1" dirty="0" smtClean="0">
                <a:solidFill>
                  <a:schemeClr val="tx2">
                    <a:lumMod val="75000"/>
                  </a:schemeClr>
                </a:solidFill>
              </a:rPr>
              <a:t>Never Attribute </a:t>
            </a:r>
            <a:r>
              <a:rPr lang="en-US" sz="2800" dirty="0"/>
              <a:t>- If the client is running within a transaction and invokes the enterprise bean’s method, the container throws a </a:t>
            </a:r>
            <a:r>
              <a:rPr lang="en-US" sz="2800" dirty="0" err="1"/>
              <a:t>RemoteException</a:t>
            </a:r>
            <a:r>
              <a:rPr lang="en-US" sz="2800" dirty="0"/>
              <a:t>. If the client is not associated with a transaction, the container does not start a new transaction before running the method.</a:t>
            </a:r>
          </a:p>
          <a:p>
            <a:endParaRPr lang="en-US" sz="2800" dirty="0"/>
          </a:p>
        </p:txBody>
      </p:sp>
    </p:spTree>
    <p:extLst>
      <p:ext uri="{BB962C8B-B14F-4D97-AF65-F5344CB8AC3E}">
        <p14:creationId xmlns:p14="http://schemas.microsoft.com/office/powerpoint/2010/main" val="1842548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79</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spcBef>
                <a:spcPts val="1200"/>
              </a:spcBef>
              <a:buNone/>
            </a:pPr>
            <a:endParaRPr lang="en-US" sz="6000" b="1" dirty="0"/>
          </a:p>
          <a:p>
            <a:endParaRPr lang="en-US" dirty="0"/>
          </a:p>
        </p:txBody>
      </p:sp>
      <p:sp>
        <p:nvSpPr>
          <p:cNvPr id="4" name="Title 3"/>
          <p:cNvSpPr>
            <a:spLocks noGrp="1"/>
          </p:cNvSpPr>
          <p:nvPr>
            <p:ph type="title"/>
          </p:nvPr>
        </p:nvSpPr>
        <p:spPr>
          <a:xfrm>
            <a:off x="190413" y="40341"/>
            <a:ext cx="9577597" cy="1110780"/>
          </a:xfrm>
        </p:spPr>
        <p:txBody>
          <a:bodyPr/>
          <a:lstStyle/>
          <a:p>
            <a:r>
              <a:rPr lang="en-US" dirty="0" smtClean="0"/>
              <a:t>Transactions Attributes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25753967"/>
              </p:ext>
            </p:extLst>
          </p:nvPr>
        </p:nvGraphicFramePr>
        <p:xfrm>
          <a:off x="190585" y="1295400"/>
          <a:ext cx="11804649" cy="4853311"/>
        </p:xfrm>
        <a:graphic>
          <a:graphicData uri="http://schemas.openxmlformats.org/drawingml/2006/table">
            <a:tbl>
              <a:tblPr firstRow="1" firstCol="1" bandRow="1">
                <a:tableStyleId>{5C22544A-7EE6-4342-B048-85BDC9FD1C3A}</a:tableStyleId>
              </a:tblPr>
              <a:tblGrid>
                <a:gridCol w="3934883"/>
                <a:gridCol w="3934883"/>
                <a:gridCol w="3934883"/>
              </a:tblGrid>
              <a:tr h="0">
                <a:tc>
                  <a:txBody>
                    <a:bodyPr/>
                    <a:lstStyle/>
                    <a:p>
                      <a:pPr marL="0" marR="0">
                        <a:lnSpc>
                          <a:spcPct val="107000"/>
                        </a:lnSpc>
                        <a:spcBef>
                          <a:spcPts val="0"/>
                        </a:spcBef>
                        <a:spcAft>
                          <a:spcPts val="0"/>
                        </a:spcAft>
                      </a:pPr>
                      <a:r>
                        <a:rPr lang="en-US" sz="1600" dirty="0">
                          <a:effectLst/>
                        </a:rPr>
                        <a:t>Transaction Attribute</a:t>
                      </a:r>
                      <a:endParaRPr lang="en-US" sz="240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Client’s Transaction</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Business Method’s Transaction</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a:effectLst/>
                        </a:rPr>
                        <a:t>Required</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None</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T2</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a:effectLst/>
                        </a:rPr>
                        <a:t>Required</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T1</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T1</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dirty="0" err="1">
                          <a:effectLst/>
                        </a:rPr>
                        <a:t>RequiresNew</a:t>
                      </a:r>
                      <a:endParaRPr lang="en-US" sz="240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None</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T2</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a:effectLst/>
                        </a:rPr>
                        <a:t>RequiresNew</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T1</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T2</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a:effectLst/>
                        </a:rPr>
                        <a:t>Mandatory</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None</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Error</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a:effectLst/>
                        </a:rPr>
                        <a:t>Mandatory</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T1</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T1</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a:effectLst/>
                        </a:rPr>
                        <a:t>NotSupported</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dirty="0">
                          <a:effectLst/>
                        </a:rPr>
                        <a:t>None</a:t>
                      </a:r>
                      <a:endParaRPr lang="en-US" sz="240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None</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dirty="0" err="1">
                          <a:effectLst/>
                        </a:rPr>
                        <a:t>NotSupported</a:t>
                      </a:r>
                      <a:endParaRPr lang="en-US" sz="240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T1</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None</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a:effectLst/>
                        </a:rPr>
                        <a:t>Supports</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None</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None</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a:effectLst/>
                        </a:rPr>
                        <a:t>Supports</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T1</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T1</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a:effectLst/>
                        </a:rPr>
                        <a:t>Never</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None</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None</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0">
                <a:tc>
                  <a:txBody>
                    <a:bodyPr/>
                    <a:lstStyle/>
                    <a:p>
                      <a:pPr marL="0" marR="0">
                        <a:lnSpc>
                          <a:spcPct val="107000"/>
                        </a:lnSpc>
                        <a:spcBef>
                          <a:spcPts val="0"/>
                        </a:spcBef>
                        <a:spcAft>
                          <a:spcPts val="0"/>
                        </a:spcAft>
                      </a:pPr>
                      <a:r>
                        <a:rPr lang="en-US" sz="1800">
                          <a:effectLst/>
                        </a:rPr>
                        <a:t>Never</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a:effectLst/>
                        </a:rPr>
                        <a:t>T1</a:t>
                      </a:r>
                      <a:endParaRPr lang="en-US" sz="24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600" dirty="0">
                          <a:effectLst/>
                        </a:rPr>
                        <a:t>Error</a:t>
                      </a:r>
                      <a:endParaRPr lang="en-US" sz="240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bl>
          </a:graphicData>
        </a:graphic>
      </p:graphicFrame>
      <p:sp>
        <p:nvSpPr>
          <p:cNvPr id="7" name="Rectangle 1"/>
          <p:cNvSpPr>
            <a:spLocks noChangeArrowheads="1"/>
          </p:cNvSpPr>
          <p:nvPr/>
        </p:nvSpPr>
        <p:spPr bwMode="auto">
          <a:xfrm>
            <a:off x="303212" y="1981264"/>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2222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a:xfrm>
            <a:off x="190413" y="1151121"/>
            <a:ext cx="11804822" cy="5373881"/>
          </a:xfrm>
        </p:spPr>
        <p:txBody>
          <a:bodyPr>
            <a:normAutofit fontScale="92500" lnSpcReduction="20000"/>
          </a:bodyPr>
          <a:lstStyle/>
          <a:p>
            <a:pPr marL="0" indent="0" algn="ctr">
              <a:buNone/>
            </a:pPr>
            <a:endParaRPr lang="bg-BG" dirty="0"/>
          </a:p>
          <a:p>
            <a:r>
              <a:rPr lang="en-US" sz="3900" dirty="0"/>
              <a:t>The </a:t>
            </a:r>
            <a:r>
              <a:rPr lang="en-US" sz="3900" dirty="0">
                <a:solidFill>
                  <a:schemeClr val="tx2">
                    <a:lumMod val="75000"/>
                  </a:schemeClr>
                </a:solidFill>
              </a:rPr>
              <a:t>state</a:t>
            </a:r>
            <a:r>
              <a:rPr lang="en-US" sz="3900" dirty="0"/>
              <a:t> of an object consists of the </a:t>
            </a:r>
            <a:r>
              <a:rPr lang="en-US" sz="3900" dirty="0">
                <a:solidFill>
                  <a:schemeClr val="tx2">
                    <a:lumMod val="75000"/>
                  </a:schemeClr>
                </a:solidFill>
              </a:rPr>
              <a:t>values</a:t>
            </a:r>
            <a:r>
              <a:rPr lang="en-US" sz="3900" dirty="0"/>
              <a:t> of its </a:t>
            </a:r>
            <a:r>
              <a:rPr lang="en-US" sz="3900" dirty="0">
                <a:solidFill>
                  <a:schemeClr val="tx2">
                    <a:lumMod val="75000"/>
                  </a:schemeClr>
                </a:solidFill>
              </a:rPr>
              <a:t>instance variables</a:t>
            </a:r>
            <a:r>
              <a:rPr lang="en-US" sz="3900" dirty="0" smtClean="0">
                <a:solidFill>
                  <a:schemeClr val="tx2">
                    <a:lumMod val="75000"/>
                  </a:schemeClr>
                </a:solidFill>
              </a:rPr>
              <a:t>.</a:t>
            </a:r>
          </a:p>
          <a:p>
            <a:r>
              <a:rPr lang="en-US" sz="3900" dirty="0"/>
              <a:t>A session bean is similar to an </a:t>
            </a:r>
            <a:r>
              <a:rPr lang="en-US" sz="3900" dirty="0">
                <a:solidFill>
                  <a:schemeClr val="tx2">
                    <a:lumMod val="75000"/>
                  </a:schemeClr>
                </a:solidFill>
              </a:rPr>
              <a:t>interactive session</a:t>
            </a:r>
          </a:p>
          <a:p>
            <a:r>
              <a:rPr lang="en-US" sz="3900" dirty="0" smtClean="0"/>
              <a:t>In </a:t>
            </a:r>
            <a:r>
              <a:rPr lang="en-US" sz="3900" dirty="0"/>
              <a:t>a </a:t>
            </a:r>
            <a:r>
              <a:rPr lang="en-US" sz="3900" dirty="0" err="1"/>
              <a:t>stateful</a:t>
            </a:r>
            <a:r>
              <a:rPr lang="en-US" sz="3900" dirty="0"/>
              <a:t> session bean, the instance variables represent the state of a unique client/bean session</a:t>
            </a:r>
          </a:p>
          <a:p>
            <a:r>
              <a:rPr lang="en-US" sz="3900" dirty="0"/>
              <a:t> A session bean is </a:t>
            </a:r>
            <a:r>
              <a:rPr lang="en-US" sz="3900" dirty="0">
                <a:solidFill>
                  <a:schemeClr val="tx2">
                    <a:lumMod val="75000"/>
                  </a:schemeClr>
                </a:solidFill>
              </a:rPr>
              <a:t>not</a:t>
            </a:r>
            <a:r>
              <a:rPr lang="en-US" sz="3900" dirty="0"/>
              <a:t> shared; it can have only </a:t>
            </a:r>
            <a:r>
              <a:rPr lang="en-US" sz="3900" dirty="0">
                <a:solidFill>
                  <a:schemeClr val="tx2">
                    <a:lumMod val="75000"/>
                  </a:schemeClr>
                </a:solidFill>
              </a:rPr>
              <a:t>one</a:t>
            </a:r>
            <a:r>
              <a:rPr lang="en-US" sz="3900" dirty="0"/>
              <a:t> </a:t>
            </a:r>
            <a:r>
              <a:rPr lang="en-US" sz="3900" dirty="0" smtClean="0"/>
              <a:t>client</a:t>
            </a:r>
          </a:p>
          <a:p>
            <a:r>
              <a:rPr lang="en-US" sz="3900" dirty="0"/>
              <a:t>The state is retained for the </a:t>
            </a:r>
            <a:r>
              <a:rPr lang="en-US" sz="3900" dirty="0">
                <a:solidFill>
                  <a:schemeClr val="tx2">
                    <a:lumMod val="75000"/>
                  </a:schemeClr>
                </a:solidFill>
              </a:rPr>
              <a:t>duration of the client/bean session</a:t>
            </a:r>
          </a:p>
        </p:txBody>
      </p:sp>
      <p:sp>
        <p:nvSpPr>
          <p:cNvPr id="4" name="Title 3"/>
          <p:cNvSpPr>
            <a:spLocks noGrp="1"/>
          </p:cNvSpPr>
          <p:nvPr>
            <p:ph type="title"/>
          </p:nvPr>
        </p:nvSpPr>
        <p:spPr>
          <a:xfrm>
            <a:off x="190413" y="40341"/>
            <a:ext cx="9577597" cy="1110780"/>
          </a:xfrm>
        </p:spPr>
        <p:txBody>
          <a:bodyPr>
            <a:normAutofit/>
          </a:bodyPr>
          <a:lstStyle/>
          <a:p>
            <a:r>
              <a:rPr lang="en-US" dirty="0" err="1"/>
              <a:t>Stateful</a:t>
            </a:r>
            <a:r>
              <a:rPr lang="en-US" dirty="0"/>
              <a:t> Session </a:t>
            </a:r>
            <a:r>
              <a:rPr lang="en-US" dirty="0" smtClean="0"/>
              <a:t>Beans</a:t>
            </a:r>
            <a:endParaRPr lang="en-US" dirty="0"/>
          </a:p>
        </p:txBody>
      </p:sp>
    </p:spTree>
    <p:extLst>
      <p:ext uri="{BB962C8B-B14F-4D97-AF65-F5344CB8AC3E}">
        <p14:creationId xmlns:p14="http://schemas.microsoft.com/office/powerpoint/2010/main" val="21215198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80</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spcBef>
                <a:spcPts val="1200"/>
              </a:spcBef>
              <a:buNone/>
            </a:pPr>
            <a:endParaRPr lang="en-US" sz="6000" b="1" dirty="0"/>
          </a:p>
          <a:p>
            <a:endParaRPr lang="en-US" dirty="0"/>
          </a:p>
        </p:txBody>
      </p:sp>
      <p:sp>
        <p:nvSpPr>
          <p:cNvPr id="4" name="Title 3"/>
          <p:cNvSpPr>
            <a:spLocks noGrp="1"/>
          </p:cNvSpPr>
          <p:nvPr>
            <p:ph type="title"/>
          </p:nvPr>
        </p:nvSpPr>
        <p:spPr>
          <a:xfrm>
            <a:off x="190413" y="40341"/>
            <a:ext cx="9577597" cy="1110780"/>
          </a:xfrm>
        </p:spPr>
        <p:txBody>
          <a:bodyPr/>
          <a:lstStyle/>
          <a:p>
            <a:r>
              <a:rPr lang="en-US" dirty="0" smtClean="0"/>
              <a:t>Transactions Attributes</a:t>
            </a:r>
            <a:endParaRPr lang="en-US" dirty="0"/>
          </a:p>
        </p:txBody>
      </p:sp>
      <p:sp>
        <p:nvSpPr>
          <p:cNvPr id="7" name="Rectangle 1"/>
          <p:cNvSpPr>
            <a:spLocks noChangeArrowheads="1"/>
          </p:cNvSpPr>
          <p:nvPr/>
        </p:nvSpPr>
        <p:spPr bwMode="auto">
          <a:xfrm>
            <a:off x="303212" y="1981264"/>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774280853"/>
              </p:ext>
            </p:extLst>
          </p:nvPr>
        </p:nvGraphicFramePr>
        <p:xfrm>
          <a:off x="608012" y="1077149"/>
          <a:ext cx="8839200" cy="2324602"/>
        </p:xfrm>
        <a:graphic>
          <a:graphicData uri="http://schemas.openxmlformats.org/drawingml/2006/table">
            <a:tbl>
              <a:tblPr firstRow="1" firstCol="1" bandRow="1">
                <a:tableStyleId>{5C22544A-7EE6-4342-B048-85BDC9FD1C3A}</a:tableStyleId>
              </a:tblPr>
              <a:tblGrid>
                <a:gridCol w="4419600"/>
                <a:gridCol w="4419600"/>
              </a:tblGrid>
              <a:tr h="332086">
                <a:tc>
                  <a:txBody>
                    <a:bodyPr/>
                    <a:lstStyle/>
                    <a:p>
                      <a:pPr marL="0" marR="0">
                        <a:lnSpc>
                          <a:spcPct val="107000"/>
                        </a:lnSpc>
                        <a:spcBef>
                          <a:spcPts val="0"/>
                        </a:spcBef>
                        <a:spcAft>
                          <a:spcPts val="0"/>
                        </a:spcAft>
                      </a:pPr>
                      <a:r>
                        <a:rPr lang="en-US" sz="900">
                          <a:effectLst/>
                        </a:rPr>
                        <a:t>Transaction Attribute</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000">
                          <a:effectLst/>
                        </a:rPr>
                        <a:t>TransactionAttributeType</a:t>
                      </a:r>
                      <a:r>
                        <a:rPr lang="en-US" sz="900">
                          <a:effectLst/>
                        </a:rPr>
                        <a:t> Constant</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332086">
                <a:tc>
                  <a:txBody>
                    <a:bodyPr/>
                    <a:lstStyle/>
                    <a:p>
                      <a:pPr marL="0" marR="0">
                        <a:lnSpc>
                          <a:spcPct val="107000"/>
                        </a:lnSpc>
                        <a:spcBef>
                          <a:spcPts val="0"/>
                        </a:spcBef>
                        <a:spcAft>
                          <a:spcPts val="0"/>
                        </a:spcAft>
                      </a:pPr>
                      <a:r>
                        <a:rPr lang="en-US" sz="1000">
                          <a:effectLst/>
                        </a:rPr>
                        <a:t>Required</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000">
                          <a:effectLst/>
                        </a:rPr>
                        <a:t>TransactionAttributeType.REQUIRED</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332086">
                <a:tc>
                  <a:txBody>
                    <a:bodyPr/>
                    <a:lstStyle/>
                    <a:p>
                      <a:pPr marL="0" marR="0">
                        <a:lnSpc>
                          <a:spcPct val="107000"/>
                        </a:lnSpc>
                        <a:spcBef>
                          <a:spcPts val="0"/>
                        </a:spcBef>
                        <a:spcAft>
                          <a:spcPts val="0"/>
                        </a:spcAft>
                      </a:pPr>
                      <a:r>
                        <a:rPr lang="en-US" sz="1000">
                          <a:effectLst/>
                        </a:rPr>
                        <a:t>RequiresNew</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000">
                          <a:effectLst/>
                        </a:rPr>
                        <a:t>TransactionAttributeType.REQUIRES_NEW</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332086">
                <a:tc>
                  <a:txBody>
                    <a:bodyPr/>
                    <a:lstStyle/>
                    <a:p>
                      <a:pPr marL="0" marR="0">
                        <a:lnSpc>
                          <a:spcPct val="107000"/>
                        </a:lnSpc>
                        <a:spcBef>
                          <a:spcPts val="0"/>
                        </a:spcBef>
                        <a:spcAft>
                          <a:spcPts val="0"/>
                        </a:spcAft>
                      </a:pPr>
                      <a:r>
                        <a:rPr lang="en-US" sz="1000">
                          <a:effectLst/>
                        </a:rPr>
                        <a:t>Mandatory</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000">
                          <a:effectLst/>
                        </a:rPr>
                        <a:t>TransactionAttributeType.MANDATORY</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332086">
                <a:tc>
                  <a:txBody>
                    <a:bodyPr/>
                    <a:lstStyle/>
                    <a:p>
                      <a:pPr marL="0" marR="0">
                        <a:lnSpc>
                          <a:spcPct val="107000"/>
                        </a:lnSpc>
                        <a:spcBef>
                          <a:spcPts val="0"/>
                        </a:spcBef>
                        <a:spcAft>
                          <a:spcPts val="0"/>
                        </a:spcAft>
                      </a:pPr>
                      <a:r>
                        <a:rPr lang="en-US" sz="1000">
                          <a:effectLst/>
                        </a:rPr>
                        <a:t>NotSupported</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000">
                          <a:effectLst/>
                        </a:rPr>
                        <a:t>TransactionAttributeType.NOT_SUPPORTED</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332086">
                <a:tc>
                  <a:txBody>
                    <a:bodyPr/>
                    <a:lstStyle/>
                    <a:p>
                      <a:pPr marL="0" marR="0">
                        <a:lnSpc>
                          <a:spcPct val="107000"/>
                        </a:lnSpc>
                        <a:spcBef>
                          <a:spcPts val="0"/>
                        </a:spcBef>
                        <a:spcAft>
                          <a:spcPts val="0"/>
                        </a:spcAft>
                      </a:pPr>
                      <a:r>
                        <a:rPr lang="en-US" sz="1000">
                          <a:effectLst/>
                        </a:rPr>
                        <a:t>Supports</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000">
                          <a:effectLst/>
                        </a:rPr>
                        <a:t>TransactionAttributeType.SUPPORTS</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r h="332086">
                <a:tc>
                  <a:txBody>
                    <a:bodyPr/>
                    <a:lstStyle/>
                    <a:p>
                      <a:pPr marL="0" marR="0">
                        <a:lnSpc>
                          <a:spcPct val="107000"/>
                        </a:lnSpc>
                        <a:spcBef>
                          <a:spcPts val="0"/>
                        </a:spcBef>
                        <a:spcAft>
                          <a:spcPts val="0"/>
                        </a:spcAft>
                      </a:pPr>
                      <a:r>
                        <a:rPr lang="en-US" sz="1000">
                          <a:effectLst/>
                        </a:rPr>
                        <a:t>Never</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c>
                  <a:txBody>
                    <a:bodyPr/>
                    <a:lstStyle/>
                    <a:p>
                      <a:pPr marL="0" marR="0">
                        <a:lnSpc>
                          <a:spcPct val="107000"/>
                        </a:lnSpc>
                        <a:spcBef>
                          <a:spcPts val="0"/>
                        </a:spcBef>
                        <a:spcAft>
                          <a:spcPts val="0"/>
                        </a:spcAft>
                      </a:pPr>
                      <a:r>
                        <a:rPr lang="en-US" sz="1000" dirty="0" err="1">
                          <a:effectLst/>
                        </a:rPr>
                        <a:t>TransactionAttributeType.NEVER</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38100" marR="38100" marT="38100" marB="57150"/>
                </a:tc>
              </a:tr>
            </a:tbl>
          </a:graphicData>
        </a:graphic>
      </p:graphicFrame>
      <p:sp>
        <p:nvSpPr>
          <p:cNvPr id="8" name="Rectangle 1"/>
          <p:cNvSpPr>
            <a:spLocks noChangeArrowheads="1"/>
          </p:cNvSpPr>
          <p:nvPr/>
        </p:nvSpPr>
        <p:spPr bwMode="auto">
          <a:xfrm>
            <a:off x="608013" y="1077182"/>
            <a:ext cx="6568220" cy="453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Text Placeholder 5"/>
          <p:cNvSpPr txBox="1">
            <a:spLocks/>
          </p:cNvSpPr>
          <p:nvPr/>
        </p:nvSpPr>
        <p:spPr>
          <a:xfrm>
            <a:off x="532565" y="3886200"/>
            <a:ext cx="8914647" cy="217673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dirty="0" smtClean="0"/>
              <a:t>    </a:t>
            </a:r>
            <a:r>
              <a:rPr lang="en-US" dirty="0"/>
              <a:t>@</a:t>
            </a:r>
            <a:r>
              <a:rPr lang="en-US" dirty="0" err="1"/>
              <a:t>TransactionAttribute</a:t>
            </a:r>
            <a:r>
              <a:rPr lang="en-US" dirty="0"/>
              <a:t>(REQUIRES_NEW)</a:t>
            </a:r>
          </a:p>
          <a:p>
            <a:pPr>
              <a:lnSpc>
                <a:spcPct val="110000"/>
              </a:lnSpc>
            </a:pPr>
            <a:r>
              <a:rPr lang="en-US" dirty="0"/>
              <a:t>    public void </a:t>
            </a:r>
            <a:r>
              <a:rPr lang="en-US" dirty="0" err="1"/>
              <a:t>firstMethod</a:t>
            </a:r>
            <a:r>
              <a:rPr lang="en-US" dirty="0"/>
              <a:t>() {...}</a:t>
            </a:r>
          </a:p>
          <a:p>
            <a:pPr>
              <a:lnSpc>
                <a:spcPct val="110000"/>
              </a:lnSpc>
            </a:pPr>
            <a:endParaRPr lang="en-US" dirty="0"/>
          </a:p>
          <a:p>
            <a:pPr>
              <a:lnSpc>
                <a:spcPct val="110000"/>
              </a:lnSpc>
            </a:pPr>
            <a:r>
              <a:rPr lang="en-US" dirty="0"/>
              <a:t>    @</a:t>
            </a:r>
            <a:r>
              <a:rPr lang="en-US" dirty="0" err="1"/>
              <a:t>TransactionAttribute</a:t>
            </a:r>
            <a:r>
              <a:rPr lang="en-US" dirty="0"/>
              <a:t>(REQUIRED)</a:t>
            </a:r>
          </a:p>
          <a:p>
            <a:pPr>
              <a:lnSpc>
                <a:spcPct val="110000"/>
              </a:lnSpc>
            </a:pPr>
            <a:r>
              <a:rPr lang="en-US" dirty="0"/>
              <a:t>    public void </a:t>
            </a:r>
            <a:r>
              <a:rPr lang="en-US" dirty="0" err="1"/>
              <a:t>secondMethod</a:t>
            </a:r>
            <a:r>
              <a:rPr lang="en-US" dirty="0"/>
              <a:t>() {...}</a:t>
            </a:r>
            <a:endParaRPr lang="en-US" dirty="0"/>
          </a:p>
        </p:txBody>
      </p:sp>
    </p:spTree>
    <p:extLst>
      <p:ext uri="{BB962C8B-B14F-4D97-AF65-F5344CB8AC3E}">
        <p14:creationId xmlns:p14="http://schemas.microsoft.com/office/powerpoint/2010/main" val="28395366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81</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r>
              <a:rPr lang="en-US" dirty="0" smtClean="0"/>
              <a:t>For </a:t>
            </a:r>
            <a:r>
              <a:rPr lang="en-US" dirty="0"/>
              <a:t>container-managed transactions, you can use the Administration Console to configure the transaction timeout interval. </a:t>
            </a:r>
            <a:endParaRPr lang="en-US" dirty="0" smtClean="0"/>
          </a:p>
          <a:p>
            <a:endParaRPr lang="en-US" dirty="0"/>
          </a:p>
          <a:p>
            <a:r>
              <a:rPr lang="en-US" dirty="0"/>
              <a:t>For enterprise beans with bean-managed JTA transactions, you invoke the </a:t>
            </a:r>
            <a:r>
              <a:rPr lang="en-US" dirty="0" err="1"/>
              <a:t>setTransactionTimeout</a:t>
            </a:r>
            <a:r>
              <a:rPr lang="en-US" dirty="0"/>
              <a:t> method of the </a:t>
            </a:r>
            <a:r>
              <a:rPr lang="en-US" dirty="0" err="1"/>
              <a:t>UserTransaction</a:t>
            </a:r>
            <a:r>
              <a:rPr lang="en-US" dirty="0"/>
              <a:t> interface.</a:t>
            </a:r>
          </a:p>
          <a:p>
            <a:endParaRPr lang="en-US" dirty="0"/>
          </a:p>
          <a:p>
            <a:endParaRPr lang="en-US" dirty="0"/>
          </a:p>
        </p:txBody>
      </p:sp>
      <p:sp>
        <p:nvSpPr>
          <p:cNvPr id="4" name="Title 3"/>
          <p:cNvSpPr>
            <a:spLocks noGrp="1"/>
          </p:cNvSpPr>
          <p:nvPr>
            <p:ph type="title"/>
          </p:nvPr>
        </p:nvSpPr>
        <p:spPr>
          <a:xfrm>
            <a:off x="190413" y="40341"/>
            <a:ext cx="9577597" cy="1110780"/>
          </a:xfrm>
        </p:spPr>
        <p:txBody>
          <a:bodyPr>
            <a:normAutofit/>
          </a:bodyPr>
          <a:lstStyle/>
          <a:p>
            <a:r>
              <a:rPr lang="en-US" dirty="0"/>
              <a:t>Transaction </a:t>
            </a:r>
            <a:r>
              <a:rPr lang="en-US" dirty="0" smtClean="0"/>
              <a:t>Timeouts</a:t>
            </a:r>
            <a:endParaRPr lang="en-US" dirty="0"/>
          </a:p>
        </p:txBody>
      </p:sp>
      <p:sp>
        <p:nvSpPr>
          <p:cNvPr id="7" name="Rectangle 1"/>
          <p:cNvSpPr>
            <a:spLocks noChangeArrowheads="1"/>
          </p:cNvSpPr>
          <p:nvPr/>
        </p:nvSpPr>
        <p:spPr bwMode="auto">
          <a:xfrm>
            <a:off x="303212" y="1981264"/>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
          <p:cNvSpPr>
            <a:spLocks noChangeArrowheads="1"/>
          </p:cNvSpPr>
          <p:nvPr/>
        </p:nvSpPr>
        <p:spPr bwMode="auto">
          <a:xfrm>
            <a:off x="608013" y="1077182"/>
            <a:ext cx="6568220" cy="453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439336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82</a:t>
            </a:fld>
            <a:endParaRPr lang="en-US" dirty="0"/>
          </a:p>
        </p:txBody>
      </p:sp>
      <p:sp>
        <p:nvSpPr>
          <p:cNvPr id="5" name="Content Placeholder 4"/>
          <p:cNvSpPr>
            <a:spLocks noGrp="1"/>
          </p:cNvSpPr>
          <p:nvPr>
            <p:ph idx="1"/>
          </p:nvPr>
        </p:nvSpPr>
        <p:spPr>
          <a:xfrm>
            <a:off x="190413" y="1151121"/>
            <a:ext cx="8222705" cy="5570355"/>
          </a:xfrm>
        </p:spPr>
        <p:txBody>
          <a:bodyPr>
            <a:normAutofit/>
          </a:bodyPr>
          <a:lstStyle/>
          <a:p>
            <a:r>
              <a:rPr lang="en-US" sz="3200" dirty="0">
                <a:solidFill>
                  <a:schemeClr val="tx2">
                    <a:lumMod val="75000"/>
                  </a:schemeClr>
                </a:solidFill>
              </a:rPr>
              <a:t>ORM Frameworks</a:t>
            </a:r>
            <a:r>
              <a:rPr lang="en-US" sz="3200" dirty="0"/>
              <a:t> maps DB tables to classes</a:t>
            </a:r>
          </a:p>
          <a:p>
            <a:pPr lvl="1"/>
            <a:r>
              <a:rPr lang="en-US" sz="3000" dirty="0"/>
              <a:t>Provide API for queries and CRUD operations</a:t>
            </a:r>
          </a:p>
          <a:p>
            <a:r>
              <a:rPr lang="en-US" sz="3200" dirty="0"/>
              <a:t>JPA + Hibernate is ORM framework for Java</a:t>
            </a:r>
          </a:p>
          <a:p>
            <a:pPr lvl="1"/>
            <a:r>
              <a:rPr lang="en-US" sz="3000" b="1" noProof="1">
                <a:solidFill>
                  <a:schemeClr val="tx2">
                    <a:lumMod val="75000"/>
                  </a:schemeClr>
                </a:solidFill>
                <a:latin typeface="Consolas" panose="020B0609020204030204" pitchFamily="49" charset="0"/>
              </a:rPr>
              <a:t>EntityManager</a:t>
            </a:r>
            <a:r>
              <a:rPr lang="en-US" sz="3000" dirty="0"/>
              <a:t> provides CRUD + queries</a:t>
            </a:r>
          </a:p>
        </p:txBody>
      </p:sp>
      <p:sp>
        <p:nvSpPr>
          <p:cNvPr id="4" name="Title 3"/>
          <p:cNvSpPr>
            <a:spLocks noGrp="1"/>
          </p:cNvSpPr>
          <p:nvPr>
            <p:ph type="title"/>
          </p:nvPr>
        </p:nvSpPr>
        <p:spPr/>
        <p:txBody>
          <a:bodyPr/>
          <a:lstStyle/>
          <a:p>
            <a:r>
              <a:rPr lang="en-US"/>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063" y="1447800"/>
            <a:ext cx="2729549" cy="202495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p:cNvSpPr txBox="1">
            <a:spLocks/>
          </p:cNvSpPr>
          <p:nvPr/>
        </p:nvSpPr>
        <p:spPr>
          <a:xfrm>
            <a:off x="532565" y="3886200"/>
            <a:ext cx="8000247" cy="177046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dirty="0"/>
              <a:t>EntityManagerFactory emf = Persistence</a:t>
            </a:r>
          </a:p>
          <a:p>
            <a:pPr>
              <a:lnSpc>
                <a:spcPct val="110000"/>
              </a:lnSpc>
            </a:pPr>
            <a:r>
              <a:rPr lang="en-US" dirty="0"/>
              <a:t>  .createEntityManagerFactory("blog-db");</a:t>
            </a:r>
          </a:p>
          <a:p>
            <a:pPr>
              <a:lnSpc>
                <a:spcPct val="110000"/>
              </a:lnSpc>
            </a:pPr>
            <a:r>
              <a:rPr lang="en-US" dirty="0"/>
              <a:t>EntityManager em = emf.createEntityManager();</a:t>
            </a:r>
          </a:p>
          <a:p>
            <a:pPr>
              <a:lnSpc>
                <a:spcPct val="110000"/>
              </a:lnSpc>
            </a:pPr>
            <a:r>
              <a:rPr lang="en-US" dirty="0"/>
              <a:t>User user = em.find(User.class, 1L);</a:t>
            </a:r>
          </a:p>
        </p:txBody>
      </p:sp>
      <p:grpSp>
        <p:nvGrpSpPr>
          <p:cNvPr id="3" name="Group 2"/>
          <p:cNvGrpSpPr/>
          <p:nvPr/>
        </p:nvGrpSpPr>
        <p:grpSpPr>
          <a:xfrm>
            <a:off x="9134444" y="3936298"/>
            <a:ext cx="2388477" cy="2428970"/>
            <a:chOff x="9207938" y="3733328"/>
            <a:chExt cx="2388477" cy="2428970"/>
          </a:xfrm>
        </p:grpSpPr>
        <p:pic>
          <p:nvPicPr>
            <p:cNvPr id="12" name="Picture 2" descr="http://dryicons.com/images/icon_sets/aesthetica/png/128x128/databa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22994">
              <a:off x="9207938" y="4316657"/>
              <a:ext cx="2388477" cy="1845641"/>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5"/>
            <a:stretch>
              <a:fillRect/>
            </a:stretch>
          </p:blipFill>
          <p:spPr>
            <a:xfrm rot="387755">
              <a:off x="9789561" y="3733328"/>
              <a:ext cx="1480030" cy="844423"/>
            </a:xfrm>
            <a:prstGeom prst="roundRect">
              <a:avLst>
                <a:gd name="adj" fmla="val 7989"/>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3952030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sz="4400" dirty="0" smtClean="0"/>
              <a:t>EJB, JPA and Hibernate</a:t>
            </a:r>
            <a:endParaRPr lang="en-US" sz="4400"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https://softuni.bg/courses/software-technologies</a:t>
            </a:r>
            <a:endParaRPr lang="en-US" dirty="0"/>
          </a:p>
        </p:txBody>
      </p:sp>
    </p:spTree>
    <p:extLst>
      <p:ext uri="{BB962C8B-B14F-4D97-AF65-F5344CB8AC3E}">
        <p14:creationId xmlns:p14="http://schemas.microsoft.com/office/powerpoint/2010/main" val="3868293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a:stretch>
            <a:fillRect/>
          </a:stretch>
        </p:blipFill>
        <p:spPr>
          <a:xfrm>
            <a:off x="6813548" y="3098209"/>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4" name="Title 3"/>
          <p:cNvSpPr>
            <a:spLocks noGrp="1"/>
          </p:cNvSpPr>
          <p:nvPr>
            <p:ph type="title"/>
          </p:nvPr>
        </p:nvSpPr>
        <p:spPr>
          <a:xfrm>
            <a:off x="190413" y="40341"/>
            <a:ext cx="9577597" cy="1110780"/>
          </a:xfrm>
        </p:spPr>
        <p:txBody>
          <a:bodyPr>
            <a:normAutofit/>
          </a:bodyPr>
          <a:lstStyle/>
          <a:p>
            <a:r>
              <a:rPr lang="en-US" dirty="0" err="1" smtClean="0"/>
              <a:t>Stateful</a:t>
            </a:r>
            <a:r>
              <a:rPr lang="en-US" dirty="0" smtClean="0"/>
              <a:t> </a:t>
            </a:r>
            <a:r>
              <a:rPr lang="en-US" dirty="0"/>
              <a:t>Session </a:t>
            </a:r>
            <a:r>
              <a:rPr lang="en-US" dirty="0" smtClean="0"/>
              <a:t>Beans - Example</a:t>
            </a:r>
            <a:endParaRPr lang="en-US" dirty="0"/>
          </a:p>
        </p:txBody>
      </p:sp>
      <p:sp>
        <p:nvSpPr>
          <p:cNvPr id="6" name="Text Placeholder 5"/>
          <p:cNvSpPr txBox="1">
            <a:spLocks noGrp="1"/>
          </p:cNvSpPr>
          <p:nvPr>
            <p:ph idx="1"/>
          </p:nvPr>
        </p:nvSpPr>
        <p:spPr>
          <a:xfrm>
            <a:off x="152381" y="1151121"/>
            <a:ext cx="11804822" cy="50544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100" dirty="0">
                <a:solidFill>
                  <a:schemeClr val="tx2">
                    <a:lumMod val="75000"/>
                  </a:schemeClr>
                </a:solidFill>
              </a:rPr>
              <a:t>@</a:t>
            </a:r>
            <a:r>
              <a:rPr lang="en-US" sz="1100" dirty="0" err="1">
                <a:solidFill>
                  <a:schemeClr val="tx2">
                    <a:lumMod val="75000"/>
                  </a:schemeClr>
                </a:solidFill>
              </a:rPr>
              <a:t>Stateful</a:t>
            </a:r>
            <a:endParaRPr lang="en-US" sz="1100" dirty="0">
              <a:solidFill>
                <a:schemeClr val="tx2">
                  <a:lumMod val="75000"/>
                </a:schemeClr>
              </a:solidFill>
            </a:endParaRPr>
          </a:p>
          <a:p>
            <a:r>
              <a:rPr lang="en-US" sz="1100" dirty="0">
                <a:solidFill>
                  <a:schemeClr val="tx1"/>
                </a:solidFill>
              </a:rPr>
              <a:t>@</a:t>
            </a:r>
            <a:r>
              <a:rPr lang="en-US" sz="1100" dirty="0" err="1">
                <a:solidFill>
                  <a:schemeClr val="tx1"/>
                </a:solidFill>
              </a:rPr>
              <a:t>StatefulTimeout</a:t>
            </a:r>
            <a:r>
              <a:rPr lang="en-US" sz="1100" dirty="0">
                <a:solidFill>
                  <a:schemeClr val="tx1"/>
                </a:solidFill>
              </a:rPr>
              <a:t>(unit = </a:t>
            </a:r>
            <a:r>
              <a:rPr lang="en-US" sz="1100" dirty="0" err="1">
                <a:solidFill>
                  <a:schemeClr val="tx1"/>
                </a:solidFill>
              </a:rPr>
              <a:t>TimeUnit.MINUTES</a:t>
            </a:r>
            <a:r>
              <a:rPr lang="en-US" sz="1100" dirty="0">
                <a:solidFill>
                  <a:schemeClr val="tx1"/>
                </a:solidFill>
              </a:rPr>
              <a:t>, value = 30)</a:t>
            </a:r>
          </a:p>
          <a:p>
            <a:r>
              <a:rPr lang="en-US" sz="1100" dirty="0">
                <a:solidFill>
                  <a:schemeClr val="tx1"/>
                </a:solidFill>
              </a:rPr>
              <a:t>public class </a:t>
            </a:r>
            <a:r>
              <a:rPr lang="en-US" sz="1100" dirty="0" err="1">
                <a:solidFill>
                  <a:schemeClr val="tx1"/>
                </a:solidFill>
              </a:rPr>
              <a:t>ShoppingCartBean</a:t>
            </a:r>
            <a:r>
              <a:rPr lang="en-US" sz="1100" dirty="0">
                <a:solidFill>
                  <a:schemeClr val="tx1"/>
                </a:solidFill>
              </a:rPr>
              <a:t> implements </a:t>
            </a:r>
            <a:r>
              <a:rPr lang="en-US" sz="1100" dirty="0" err="1">
                <a:solidFill>
                  <a:schemeClr val="tx1"/>
                </a:solidFill>
              </a:rPr>
              <a:t>ShoppingCart</a:t>
            </a:r>
            <a:r>
              <a:rPr lang="en-US" sz="1100" dirty="0">
                <a:solidFill>
                  <a:schemeClr val="tx1"/>
                </a:solidFill>
              </a:rPr>
              <a:t> {</a:t>
            </a:r>
          </a:p>
          <a:p>
            <a:endParaRPr lang="en-US" sz="1100" dirty="0">
              <a:solidFill>
                <a:schemeClr val="tx1"/>
              </a:solidFill>
            </a:endParaRPr>
          </a:p>
          <a:p>
            <a:r>
              <a:rPr lang="en-US" sz="1100" dirty="0">
                <a:solidFill>
                  <a:schemeClr val="tx1"/>
                </a:solidFill>
              </a:rPr>
              <a:t>  @</a:t>
            </a:r>
            <a:r>
              <a:rPr lang="en-US" sz="1100" dirty="0" err="1">
                <a:solidFill>
                  <a:schemeClr val="tx1"/>
                </a:solidFill>
              </a:rPr>
              <a:t>PersistenceContext</a:t>
            </a:r>
            <a:endParaRPr lang="en-US" sz="1100" dirty="0">
              <a:solidFill>
                <a:schemeClr val="tx1"/>
              </a:solidFill>
            </a:endParaRPr>
          </a:p>
          <a:p>
            <a:r>
              <a:rPr lang="en-US" sz="1100" dirty="0">
                <a:solidFill>
                  <a:schemeClr val="tx1"/>
                </a:solidFill>
              </a:rPr>
              <a:t>  private </a:t>
            </a:r>
            <a:r>
              <a:rPr lang="en-US" sz="1100" dirty="0" err="1">
                <a:solidFill>
                  <a:schemeClr val="tx1"/>
                </a:solidFill>
              </a:rPr>
              <a:t>EntityManager</a:t>
            </a:r>
            <a:r>
              <a:rPr lang="en-US" sz="1100" dirty="0">
                <a:solidFill>
                  <a:schemeClr val="tx1"/>
                </a:solidFill>
              </a:rPr>
              <a:t> </a:t>
            </a:r>
            <a:r>
              <a:rPr lang="en-US" sz="1100" dirty="0" err="1">
                <a:solidFill>
                  <a:schemeClr val="tx1"/>
                </a:solidFill>
              </a:rPr>
              <a:t>em</a:t>
            </a:r>
            <a:r>
              <a:rPr lang="en-US" sz="1100" dirty="0">
                <a:solidFill>
                  <a:schemeClr val="tx1"/>
                </a:solidFill>
              </a:rPr>
              <a:t>;</a:t>
            </a:r>
          </a:p>
          <a:p>
            <a:r>
              <a:rPr lang="en-US" sz="1100" dirty="0">
                <a:solidFill>
                  <a:schemeClr val="tx1"/>
                </a:solidFill>
              </a:rPr>
              <a:t>  </a:t>
            </a:r>
          </a:p>
          <a:p>
            <a:r>
              <a:rPr lang="en-US" sz="1100" dirty="0">
                <a:solidFill>
                  <a:schemeClr val="tx1"/>
                </a:solidFill>
              </a:rPr>
              <a:t>  private List&lt;Product&gt; products;</a:t>
            </a:r>
          </a:p>
          <a:p>
            <a:r>
              <a:rPr lang="en-US" sz="1100" dirty="0">
                <a:solidFill>
                  <a:schemeClr val="tx1"/>
                </a:solidFill>
              </a:rPr>
              <a:t>  </a:t>
            </a:r>
          </a:p>
          <a:p>
            <a:r>
              <a:rPr lang="en-US" sz="1100" dirty="0">
                <a:solidFill>
                  <a:schemeClr val="tx1"/>
                </a:solidFill>
              </a:rPr>
              <a:t>  @</a:t>
            </a:r>
            <a:r>
              <a:rPr lang="en-US" sz="1100" dirty="0" err="1">
                <a:solidFill>
                  <a:schemeClr val="tx1"/>
                </a:solidFill>
              </a:rPr>
              <a:t>PostConstruct</a:t>
            </a:r>
            <a:endParaRPr lang="en-US" sz="1100" dirty="0">
              <a:solidFill>
                <a:schemeClr val="tx1"/>
              </a:solidFill>
            </a:endParaRPr>
          </a:p>
          <a:p>
            <a:r>
              <a:rPr lang="en-US" sz="1100" dirty="0">
                <a:solidFill>
                  <a:schemeClr val="tx1"/>
                </a:solidFill>
              </a:rPr>
              <a:t>  private void </a:t>
            </a:r>
            <a:r>
              <a:rPr lang="en-US" sz="1100" dirty="0" err="1">
                <a:solidFill>
                  <a:schemeClr val="tx1"/>
                </a:solidFill>
              </a:rPr>
              <a:t>init</a:t>
            </a:r>
            <a:r>
              <a:rPr lang="en-US" sz="1100" dirty="0">
                <a:solidFill>
                  <a:schemeClr val="tx1"/>
                </a:solidFill>
              </a:rPr>
              <a:t>(){</a:t>
            </a:r>
          </a:p>
          <a:p>
            <a:r>
              <a:rPr lang="en-US" sz="1100" dirty="0">
                <a:solidFill>
                  <a:schemeClr val="tx1"/>
                </a:solidFill>
              </a:rPr>
              <a:t>    products = new </a:t>
            </a:r>
            <a:r>
              <a:rPr lang="en-US" sz="1100" dirty="0" err="1">
                <a:solidFill>
                  <a:schemeClr val="tx1"/>
                </a:solidFill>
              </a:rPr>
              <a:t>ArrayList</a:t>
            </a:r>
            <a:r>
              <a:rPr lang="en-US" sz="1100" dirty="0">
                <a:solidFill>
                  <a:schemeClr val="tx1"/>
                </a:solidFill>
              </a:rPr>
              <a:t>&lt;&gt;();</a:t>
            </a:r>
          </a:p>
          <a:p>
            <a:r>
              <a:rPr lang="en-US" sz="1100" dirty="0">
                <a:solidFill>
                  <a:schemeClr val="tx1"/>
                </a:solidFill>
              </a:rPr>
              <a:t>  }</a:t>
            </a:r>
          </a:p>
          <a:p>
            <a:r>
              <a:rPr lang="en-US" sz="1100" dirty="0">
                <a:solidFill>
                  <a:schemeClr val="tx1"/>
                </a:solidFill>
              </a:rPr>
              <a:t>  </a:t>
            </a:r>
          </a:p>
          <a:p>
            <a:r>
              <a:rPr lang="en-US" sz="1100" dirty="0">
                <a:solidFill>
                  <a:schemeClr val="tx1"/>
                </a:solidFill>
              </a:rPr>
              <a:t>  @Override</a:t>
            </a:r>
          </a:p>
          <a:p>
            <a:r>
              <a:rPr lang="en-US" sz="1100" dirty="0">
                <a:solidFill>
                  <a:schemeClr val="tx1"/>
                </a:solidFill>
              </a:rPr>
              <a:t>  public void </a:t>
            </a:r>
            <a:r>
              <a:rPr lang="en-US" sz="1100" dirty="0" err="1">
                <a:solidFill>
                  <a:schemeClr val="tx1"/>
                </a:solidFill>
              </a:rPr>
              <a:t>addProduct</a:t>
            </a:r>
            <a:r>
              <a:rPr lang="en-US" sz="1100" dirty="0">
                <a:solidFill>
                  <a:schemeClr val="tx1"/>
                </a:solidFill>
              </a:rPr>
              <a:t>(Product product){</a:t>
            </a:r>
          </a:p>
          <a:p>
            <a:r>
              <a:rPr lang="en-US" sz="1100" dirty="0">
                <a:solidFill>
                  <a:schemeClr val="tx1"/>
                </a:solidFill>
              </a:rPr>
              <a:t>    </a:t>
            </a:r>
            <a:r>
              <a:rPr lang="en-US" sz="1100" dirty="0" err="1">
                <a:solidFill>
                  <a:schemeClr val="tx1"/>
                </a:solidFill>
              </a:rPr>
              <a:t>products.add</a:t>
            </a:r>
            <a:r>
              <a:rPr lang="en-US" sz="1100" dirty="0">
                <a:solidFill>
                  <a:schemeClr val="tx1"/>
                </a:solidFill>
              </a:rPr>
              <a:t>(product);</a:t>
            </a:r>
          </a:p>
          <a:p>
            <a:r>
              <a:rPr lang="en-US" sz="1100" dirty="0">
                <a:solidFill>
                  <a:schemeClr val="tx1"/>
                </a:solidFill>
              </a:rPr>
              <a:t>  }</a:t>
            </a:r>
          </a:p>
          <a:p>
            <a:r>
              <a:rPr lang="en-US" sz="1100" dirty="0">
                <a:solidFill>
                  <a:schemeClr val="tx1"/>
                </a:solidFill>
              </a:rPr>
              <a:t>  </a:t>
            </a:r>
          </a:p>
          <a:p>
            <a:r>
              <a:rPr lang="en-US" sz="1100" dirty="0">
                <a:solidFill>
                  <a:schemeClr val="tx1"/>
                </a:solidFill>
              </a:rPr>
              <a:t>  @Override</a:t>
            </a:r>
          </a:p>
          <a:p>
            <a:r>
              <a:rPr lang="en-US" sz="1100" dirty="0">
                <a:solidFill>
                  <a:schemeClr val="tx1"/>
                </a:solidFill>
              </a:rPr>
              <a:t>  @</a:t>
            </a:r>
            <a:r>
              <a:rPr lang="en-US" sz="1100" dirty="0" err="1">
                <a:solidFill>
                  <a:schemeClr val="tx1"/>
                </a:solidFill>
              </a:rPr>
              <a:t>TransactionAttribute</a:t>
            </a:r>
            <a:r>
              <a:rPr lang="en-US" sz="1100" dirty="0">
                <a:solidFill>
                  <a:schemeClr val="tx1"/>
                </a:solidFill>
              </a:rPr>
              <a:t>(</a:t>
            </a:r>
            <a:r>
              <a:rPr lang="en-US" sz="1100" dirty="0" err="1">
                <a:solidFill>
                  <a:schemeClr val="tx1"/>
                </a:solidFill>
              </a:rPr>
              <a:t>TransactionAttributeType.REQUIRED</a:t>
            </a:r>
            <a:r>
              <a:rPr lang="en-US" sz="1100" dirty="0">
                <a:solidFill>
                  <a:schemeClr val="tx1"/>
                </a:solidFill>
              </a:rPr>
              <a:t>)</a:t>
            </a:r>
          </a:p>
          <a:p>
            <a:r>
              <a:rPr lang="en-US" sz="1100" dirty="0">
                <a:solidFill>
                  <a:schemeClr val="tx1"/>
                </a:solidFill>
              </a:rPr>
              <a:t>  public void </a:t>
            </a:r>
            <a:r>
              <a:rPr lang="en-US" sz="1100" dirty="0" err="1">
                <a:solidFill>
                  <a:schemeClr val="tx1"/>
                </a:solidFill>
              </a:rPr>
              <a:t>completePurchase</a:t>
            </a:r>
            <a:r>
              <a:rPr lang="en-US" sz="1100" dirty="0">
                <a:solidFill>
                  <a:schemeClr val="tx1"/>
                </a:solidFill>
              </a:rPr>
              <a:t>(){</a:t>
            </a:r>
          </a:p>
          <a:p>
            <a:r>
              <a:rPr lang="en-US" sz="1100" dirty="0">
                <a:solidFill>
                  <a:schemeClr val="tx1"/>
                </a:solidFill>
              </a:rPr>
              <a:t>    for(Product </a:t>
            </a:r>
            <a:r>
              <a:rPr lang="en-US" sz="1100" dirty="0" err="1">
                <a:solidFill>
                  <a:schemeClr val="tx1"/>
                </a:solidFill>
              </a:rPr>
              <a:t>product</a:t>
            </a:r>
            <a:r>
              <a:rPr lang="en-US" sz="1100" dirty="0">
                <a:solidFill>
                  <a:schemeClr val="tx1"/>
                </a:solidFill>
              </a:rPr>
              <a:t> : products){</a:t>
            </a:r>
          </a:p>
          <a:p>
            <a:r>
              <a:rPr lang="en-US" sz="1100" dirty="0">
                <a:solidFill>
                  <a:schemeClr val="tx1"/>
                </a:solidFill>
              </a:rPr>
              <a:t>      </a:t>
            </a:r>
            <a:r>
              <a:rPr lang="en-US" sz="1100" dirty="0" err="1">
                <a:solidFill>
                  <a:schemeClr val="tx1"/>
                </a:solidFill>
              </a:rPr>
              <a:t>em.persist</a:t>
            </a:r>
            <a:r>
              <a:rPr lang="en-US" sz="1100" dirty="0">
                <a:solidFill>
                  <a:schemeClr val="tx1"/>
                </a:solidFill>
              </a:rPr>
              <a:t>(product);</a:t>
            </a:r>
          </a:p>
          <a:p>
            <a:r>
              <a:rPr lang="en-US" sz="1100" dirty="0">
                <a:solidFill>
                  <a:schemeClr val="tx1"/>
                </a:solidFill>
              </a:rPr>
              <a:t>    }</a:t>
            </a:r>
          </a:p>
          <a:p>
            <a:r>
              <a:rPr lang="en-US" sz="1100" dirty="0">
                <a:solidFill>
                  <a:schemeClr val="tx1"/>
                </a:solidFill>
              </a:rPr>
              <a:t>    </a:t>
            </a:r>
            <a:r>
              <a:rPr lang="en-US" sz="1100" dirty="0" err="1">
                <a:solidFill>
                  <a:schemeClr val="tx1"/>
                </a:solidFill>
              </a:rPr>
              <a:t>products.clear</a:t>
            </a:r>
            <a:r>
              <a:rPr lang="en-US" sz="1100" dirty="0">
                <a:solidFill>
                  <a:schemeClr val="tx1"/>
                </a:solidFill>
              </a:rPr>
              <a:t>();</a:t>
            </a:r>
          </a:p>
          <a:p>
            <a:r>
              <a:rPr lang="en-US" sz="1100" dirty="0">
                <a:solidFill>
                  <a:schemeClr val="tx1"/>
                </a:solidFill>
              </a:rPr>
              <a:t>  }</a:t>
            </a:r>
          </a:p>
          <a:p>
            <a:endParaRPr lang="en-US" sz="1100" dirty="0">
              <a:solidFill>
                <a:schemeClr val="tx1"/>
              </a:solidFill>
            </a:endParaRPr>
          </a:p>
          <a:p>
            <a:r>
              <a:rPr lang="en-US" sz="1100" dirty="0">
                <a:solidFill>
                  <a:schemeClr val="tx1"/>
                </a:solidFill>
              </a:rPr>
              <a:t>}</a:t>
            </a:r>
          </a:p>
        </p:txBody>
      </p:sp>
    </p:spTree>
    <p:extLst>
      <p:ext uri="{BB962C8B-B14F-4D97-AF65-F5344CB8AC3E}">
        <p14:creationId xmlns:p14="http://schemas.microsoft.com/office/powerpoint/2010/main" val="3480143795"/>
      </p:ext>
    </p:extLst>
  </p:cSld>
  <p:clrMapOvr>
    <a:masterClrMapping/>
  </p:clrMapOvr>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1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Template>
  <TotalTime>0</TotalTime>
  <Words>5063</Words>
  <Application>Microsoft Office PowerPoint</Application>
  <PresentationFormat>Custom</PresentationFormat>
  <Paragraphs>1127</Paragraphs>
  <Slides>84</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84</vt:i4>
      </vt:variant>
    </vt:vector>
  </HeadingPairs>
  <TitlesOfParts>
    <vt:vector size="95" baseType="lpstr">
      <vt:lpstr>PMingLiU</vt:lpstr>
      <vt:lpstr>Arial</vt:lpstr>
      <vt:lpstr>Calibri</vt:lpstr>
      <vt:lpstr>Consolas</vt:lpstr>
      <vt:lpstr>Corbel</vt:lpstr>
      <vt:lpstr>Courier New</vt:lpstr>
      <vt:lpstr>Times New Roman</vt:lpstr>
      <vt:lpstr>Wingdings</vt:lpstr>
      <vt:lpstr>Wingdings 2</vt:lpstr>
      <vt:lpstr>SoftUni 16x9</vt:lpstr>
      <vt:lpstr>1_SoftUni 16x9</vt:lpstr>
      <vt:lpstr>EJB (Enterprise Java Beans) JPA (Java Persistence API) </vt:lpstr>
      <vt:lpstr>Table of Contents</vt:lpstr>
      <vt:lpstr>What is EJB</vt:lpstr>
      <vt:lpstr>EJB Benefits</vt:lpstr>
      <vt:lpstr>General responsibilities</vt:lpstr>
      <vt:lpstr>EJB Types</vt:lpstr>
      <vt:lpstr>What Is a Session Bean?</vt:lpstr>
      <vt:lpstr>Stateful Session Beans</vt:lpstr>
      <vt:lpstr>Stateful Session Beans - Example</vt:lpstr>
      <vt:lpstr>Stateless Session Beans</vt:lpstr>
      <vt:lpstr>Stateless Session Beans - Example</vt:lpstr>
      <vt:lpstr>Stateless Session Beans</vt:lpstr>
      <vt:lpstr>Singleton Session Beans</vt:lpstr>
      <vt:lpstr>Message-Driven Beans</vt:lpstr>
      <vt:lpstr>Message-Driven Beans</vt:lpstr>
      <vt:lpstr>Message-driven beans have the following characteristics.</vt:lpstr>
      <vt:lpstr>Message-driven Beans - Example</vt:lpstr>
      <vt:lpstr>Entity Beans</vt:lpstr>
      <vt:lpstr>Contexts and Dependency Injection (CDI)</vt:lpstr>
      <vt:lpstr>Dependency injection and inversion of control</vt:lpstr>
      <vt:lpstr>CDI bean scopes</vt:lpstr>
      <vt:lpstr>Valid CDI scopes for Session (EJB) beans</vt:lpstr>
      <vt:lpstr>Valid CDI scopes for Session (EJB) beans</vt:lpstr>
      <vt:lpstr>Accessing Enterprise Beans</vt:lpstr>
      <vt:lpstr>Accessing Enterprise Beans</vt:lpstr>
      <vt:lpstr>Using Enterprise Beans in Clients</vt:lpstr>
      <vt:lpstr>Portable JNDI Syntax</vt:lpstr>
      <vt:lpstr>Portable JNDI Syntax</vt:lpstr>
      <vt:lpstr>Local Clients</vt:lpstr>
      <vt:lpstr>Accessing Local Enterprise Beans Using the No-Interface View</vt:lpstr>
      <vt:lpstr>Accessing Local Enterprise Beans That Implement Business Interfaces</vt:lpstr>
      <vt:lpstr>Remote Clients</vt:lpstr>
      <vt:lpstr>Define remote interface</vt:lpstr>
      <vt:lpstr>Access remote EJB</vt:lpstr>
      <vt:lpstr>Access remote EJB – extra config needed</vt:lpstr>
      <vt:lpstr>Web Service Clients</vt:lpstr>
      <vt:lpstr>Packaging EJBs</vt:lpstr>
      <vt:lpstr>Naming Conventions for Enterprise Beans</vt:lpstr>
      <vt:lpstr>EJB Pooling and Caching</vt:lpstr>
      <vt:lpstr>The Lifecycle of a Stateful Session Bean</vt:lpstr>
      <vt:lpstr>The Lifecycle of a Stateless Session Bean</vt:lpstr>
      <vt:lpstr>The Lifecycle of a Singleton Session Bean</vt:lpstr>
      <vt:lpstr>The Lifecycle of a Message-Driven Bean</vt:lpstr>
      <vt:lpstr>ORM Frameworks – Overview</vt:lpstr>
      <vt:lpstr>Mapping DB Tables to Classes</vt:lpstr>
      <vt:lpstr>ORM Frameworks – Features</vt:lpstr>
      <vt:lpstr>JPA – Java Persistence API</vt:lpstr>
      <vt:lpstr>Java Persistence API</vt:lpstr>
      <vt:lpstr>Requirements for Entity Classes</vt:lpstr>
      <vt:lpstr>Persistent Fields and Properties</vt:lpstr>
      <vt:lpstr>Validating Persistent Fields and Properties</vt:lpstr>
      <vt:lpstr>Primary Keys in Entities</vt:lpstr>
      <vt:lpstr>Multiplicity in Entity Relationships</vt:lpstr>
      <vt:lpstr>Multiplicity in Entity Relationships</vt:lpstr>
      <vt:lpstr>Cascade Operations and Relationships</vt:lpstr>
      <vt:lpstr>Entity Class: User</vt:lpstr>
      <vt:lpstr>Entity Class: Post</vt:lpstr>
      <vt:lpstr>Entity Manager</vt:lpstr>
      <vt:lpstr>JPA – Java Persistence API</vt:lpstr>
      <vt:lpstr>The JPA Configuration: persistence.xml</vt:lpstr>
      <vt:lpstr>The JPA Configuration: persistence.xml</vt:lpstr>
      <vt:lpstr>Java Persistence Query Language</vt:lpstr>
      <vt:lpstr>Creating Queries Using the Java Persistence Query Language</vt:lpstr>
      <vt:lpstr>Parameters in queries</vt:lpstr>
      <vt:lpstr>Using constructors in queries</vt:lpstr>
      <vt:lpstr>Create New User</vt:lpstr>
      <vt:lpstr>Create New User + Several Posts</vt:lpstr>
      <vt:lpstr>Query Data: List All Posts</vt:lpstr>
      <vt:lpstr>Query Data: Posts by Username</vt:lpstr>
      <vt:lpstr>Look at the Generated SQL Code</vt:lpstr>
      <vt:lpstr>Edit Existing User</vt:lpstr>
      <vt:lpstr>Delete Existing User</vt:lpstr>
      <vt:lpstr>Execute Native SQL</vt:lpstr>
      <vt:lpstr>What Is a Transaction?</vt:lpstr>
      <vt:lpstr>Bean Transactions</vt:lpstr>
      <vt:lpstr>Transactions attributes</vt:lpstr>
      <vt:lpstr>Transactions attributes</vt:lpstr>
      <vt:lpstr>Transactions attributes</vt:lpstr>
      <vt:lpstr>Transactions Attributes</vt:lpstr>
      <vt:lpstr>Transactions Attributes</vt:lpstr>
      <vt:lpstr>Transaction Timeouts</vt:lpstr>
      <vt:lpstr>Summary</vt:lpstr>
      <vt:lpstr>EJB, JPA and Hibernate</vt:lpstr>
      <vt:lpstr>Free Trainings @ Software University</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JPA (Java Persistence API)</dc:title>
  <dc:subject>PHP and MySQL Course</dc:subject>
  <dc:creator/>
  <cp:keywords>JPA, Java Persistence API, Hibernate, Java, SQL, database, table, relationship, CRUD, ORM</cp:keywords>
  <dc:description>https://softuni.bg/courses/software-technologies</dc:description>
  <cp:lastModifiedBy/>
  <cp:revision>1</cp:revision>
  <dcterms:created xsi:type="dcterms:W3CDTF">2014-01-02T17:00:34Z</dcterms:created>
  <dcterms:modified xsi:type="dcterms:W3CDTF">2016-10-24T12:18:33Z</dcterms:modified>
  <cp:category>JPA, Java, Hibernate, database, MySQL, ORM</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